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notesSlides/notesSlide3.xml" ContentType="application/vnd.openxmlformats-officedocument.presentationml.notesSlide+xml"/>
  <Override PartName="/ppt/charts/chart10.xml" ContentType="application/vnd.openxmlformats-officedocument.drawingml.chart+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charts/chart14.xml" ContentType="application/vnd.openxmlformats-officedocument.drawingml.chart+xml"/>
  <Override PartName="/ppt/charts/chart15.xml" ContentType="application/vnd.openxmlformats-officedocument.drawingml.chart+xml"/>
  <Override PartName="/ppt/charts/chart16.xml" ContentType="application/vnd.openxmlformats-officedocument.drawingml.chart+xml"/>
  <Override PartName="/ppt/charts/chart17.xml" ContentType="application/vnd.openxmlformats-officedocument.drawingml.chart+xml"/>
  <Override PartName="/ppt/charts/chart18.xml" ContentType="application/vnd.openxmlformats-officedocument.drawingml.chart+xml"/>
  <Override PartName="/ppt/charts/chart19.xml" ContentType="application/vnd.openxmlformats-officedocument.drawingml.chart+xml"/>
  <Override PartName="/ppt/charts/chart20.xml" ContentType="application/vnd.openxmlformats-officedocument.drawingml.chart+xml"/>
  <Override PartName="/ppt/charts/chart21.xml" ContentType="application/vnd.openxmlformats-officedocument.drawingml.chart+xml"/>
  <Override PartName="/ppt/charts/chart22.xml" ContentType="application/vnd.openxmlformats-officedocument.drawingml.chart+xml"/>
  <Override PartName="/ppt/charts/chart23.xml" ContentType="application/vnd.openxmlformats-officedocument.drawingml.chart+xml"/>
  <Override PartName="/ppt/charts/chart24.xml" ContentType="application/vnd.openxmlformats-officedocument.drawingml.chart+xml"/>
  <Override PartName="/ppt/charts/chart25.xml" ContentType="application/vnd.openxmlformats-officedocument.drawingml.chart+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2" r:id="rId1"/>
  </p:sldMasterIdLst>
  <p:notesMasterIdLst>
    <p:notesMasterId r:id="rId53"/>
  </p:notesMasterIdLst>
  <p:sldIdLst>
    <p:sldId id="256" r:id="rId2"/>
    <p:sldId id="257" r:id="rId3"/>
    <p:sldId id="258" r:id="rId4"/>
    <p:sldId id="268" r:id="rId5"/>
    <p:sldId id="289" r:id="rId6"/>
    <p:sldId id="270" r:id="rId7"/>
    <p:sldId id="259" r:id="rId8"/>
    <p:sldId id="260" r:id="rId9"/>
    <p:sldId id="290" r:id="rId10"/>
    <p:sldId id="261" r:id="rId11"/>
    <p:sldId id="262" r:id="rId12"/>
    <p:sldId id="263" r:id="rId13"/>
    <p:sldId id="265" r:id="rId14"/>
    <p:sldId id="269" r:id="rId15"/>
    <p:sldId id="271" r:id="rId16"/>
    <p:sldId id="272" r:id="rId17"/>
    <p:sldId id="347" r:id="rId18"/>
    <p:sldId id="282" r:id="rId19"/>
    <p:sldId id="283" r:id="rId20"/>
    <p:sldId id="286" r:id="rId21"/>
    <p:sldId id="287" r:id="rId22"/>
    <p:sldId id="267" r:id="rId23"/>
    <p:sldId id="281" r:id="rId24"/>
    <p:sldId id="285" r:id="rId25"/>
    <p:sldId id="330" r:id="rId26"/>
    <p:sldId id="329" r:id="rId27"/>
    <p:sldId id="326" r:id="rId28"/>
    <p:sldId id="325" r:id="rId29"/>
    <p:sldId id="317" r:id="rId30"/>
    <p:sldId id="291" r:id="rId31"/>
    <p:sldId id="351" r:id="rId32"/>
    <p:sldId id="293" r:id="rId33"/>
    <p:sldId id="300" r:id="rId34"/>
    <p:sldId id="301" r:id="rId35"/>
    <p:sldId id="344" r:id="rId36"/>
    <p:sldId id="348" r:id="rId37"/>
    <p:sldId id="350" r:id="rId38"/>
    <p:sldId id="349" r:id="rId39"/>
    <p:sldId id="342" r:id="rId40"/>
    <p:sldId id="319" r:id="rId41"/>
    <p:sldId id="354" r:id="rId42"/>
    <p:sldId id="352" r:id="rId43"/>
    <p:sldId id="343" r:id="rId44"/>
    <p:sldId id="323" r:id="rId45"/>
    <p:sldId id="355" r:id="rId46"/>
    <p:sldId id="353" r:id="rId47"/>
    <p:sldId id="312" r:id="rId48"/>
    <p:sldId id="327" r:id="rId49"/>
    <p:sldId id="273" r:id="rId50"/>
    <p:sldId id="274" r:id="rId51"/>
    <p:sldId id="264" r:id="rId5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488" autoAdjust="0"/>
    <p:restoredTop sz="94434" autoAdjust="0"/>
  </p:normalViewPr>
  <p:slideViewPr>
    <p:cSldViewPr snapToGrid="0">
      <p:cViewPr varScale="1">
        <p:scale>
          <a:sx n="70" d="100"/>
          <a:sy n="70" d="100"/>
        </p:scale>
        <p:origin x="804" y="72"/>
      </p:cViewPr>
      <p:guideLst/>
    </p:cSldViewPr>
  </p:slideViewPr>
  <p:notesTextViewPr>
    <p:cViewPr>
      <p:scale>
        <a:sx n="1" d="1"/>
        <a:sy n="1" d="1"/>
      </p:scale>
      <p:origin x="0" y="0"/>
    </p:cViewPr>
  </p:notesTextViewPr>
  <p:sorterViewPr>
    <p:cViewPr>
      <p:scale>
        <a:sx n="100" d="100"/>
        <a:sy n="100" d="100"/>
      </p:scale>
      <p:origin x="0" y="-1495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charts/_rels/chart1.xml.rels><?xml version="1.0" encoding="UTF-8" standalone="yes"?>
<Relationships xmlns="http://schemas.openxmlformats.org/package/2006/relationships"><Relationship Id="rId1" Type="http://schemas.openxmlformats.org/officeDocument/2006/relationships/oleObject" Target="file:///C:\Users\anjumanu\Desktop\VALIDATION.xlsx" TargetMode="External"/></Relationships>
</file>

<file path=ppt/charts/_rels/chart10.xml.rels><?xml version="1.0" encoding="UTF-8" standalone="yes"?>
<Relationships xmlns="http://schemas.openxmlformats.org/package/2006/relationships"><Relationship Id="rId1" Type="http://schemas.openxmlformats.org/officeDocument/2006/relationships/oleObject" Target="file:///C:\Users\anjumanu\Documents\Bluetooth%20Folder\RESULTS_mincy_NEW.xlsx" TargetMode="External"/></Relationships>
</file>

<file path=ppt/charts/_rels/chart11.xml.rels><?xml version="1.0" encoding="UTF-8" standalone="yes"?>
<Relationships xmlns="http://schemas.openxmlformats.org/package/2006/relationships"><Relationship Id="rId1" Type="http://schemas.openxmlformats.org/officeDocument/2006/relationships/oleObject" Target="file:///C:\Users\anjumanu\Documents\Bluetooth%20Folder\RESULTS_mincy_NEW.xlsx" TargetMode="External"/></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Worksheet9.xlsx"/></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Worksheet10.xlsx"/></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Worksheet11.xlsx"/></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Worksheet12.xlsx"/></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Worksheet13.xlsx"/></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Worksheet14.xlsx"/></Relationships>
</file>

<file path=ppt/charts/_rels/chart18.xml.rels><?xml version="1.0" encoding="UTF-8" standalone="yes"?>
<Relationships xmlns="http://schemas.openxmlformats.org/package/2006/relationships"><Relationship Id="rId1" Type="http://schemas.openxmlformats.org/officeDocument/2006/relationships/oleObject" Target="file:///C:\Users\anjumanu\Documents\Bluetooth%20Folder\RESULTS_mincy_NEW.xlsx" TargetMode="External"/></Relationships>
</file>

<file path=ppt/charts/_rels/chart19.xml.rels><?xml version="1.0" encoding="UTF-8" standalone="yes"?>
<Relationships xmlns="http://schemas.openxmlformats.org/package/2006/relationships"><Relationship Id="rId1" Type="http://schemas.openxmlformats.org/officeDocument/2006/relationships/oleObject" Target="file:///C:\Users\anjumanu\Documents\Bluetooth%20Folder\RESULTS_mincy_NEW.xlsx" TargetMode="Externa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oleObject" Target="../embeddings/oleObject1.bin"/></Relationships>
</file>

<file path=ppt/charts/_rels/chart21.xml.rels><?xml version="1.0" encoding="UTF-8" standalone="yes"?>
<Relationships xmlns="http://schemas.openxmlformats.org/package/2006/relationships"><Relationship Id="rId1" Type="http://schemas.openxmlformats.org/officeDocument/2006/relationships/oleObject" Target="../embeddings/oleObject2.bin"/></Relationships>
</file>

<file path=ppt/charts/_rels/chart22.xml.rels><?xml version="1.0" encoding="UTF-8" standalone="yes"?>
<Relationships xmlns="http://schemas.openxmlformats.org/package/2006/relationships"><Relationship Id="rId1" Type="http://schemas.openxmlformats.org/officeDocument/2006/relationships/oleObject" Target="file:///C:\Users\anjumanu\Documents\Bluetooth%20Folder\RESULTS_mincy_NEW.xlsx" TargetMode="External"/></Relationships>
</file>

<file path=ppt/charts/_rels/chart23.xml.rels><?xml version="1.0" encoding="UTF-8" standalone="yes"?>
<Relationships xmlns="http://schemas.openxmlformats.org/package/2006/relationships"><Relationship Id="rId1" Type="http://schemas.openxmlformats.org/officeDocument/2006/relationships/oleObject" Target="file:///C:\Users\anjumanu\Documents\Bluetooth%20Folder\RESULTS_mincy_NEW.xlsx" TargetMode="External"/></Relationships>
</file>

<file path=ppt/charts/_rels/chart24.xml.rels><?xml version="1.0" encoding="UTF-8" standalone="yes"?>
<Relationships xmlns="http://schemas.openxmlformats.org/package/2006/relationships"><Relationship Id="rId1" Type="http://schemas.openxmlformats.org/officeDocument/2006/relationships/oleObject" Target="file:///C:\Users\anjumanu\Documents\Bluetooth%20Folder\RESULTS_mincy_NEW.xlsx" TargetMode="External"/></Relationships>
</file>

<file path=ppt/charts/_rels/chart25.xml.rels><?xml version="1.0" encoding="UTF-8" standalone="yes"?>
<Relationships xmlns="http://schemas.openxmlformats.org/package/2006/relationships"><Relationship Id="rId1" Type="http://schemas.openxmlformats.org/officeDocument/2006/relationships/package" Target="../embeddings/Microsoft_Excel_Worksheet15.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Worksheet5.xlsx"/></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Worksheet6.xlsx"/></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Worksheet7.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Worksheet8.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1"/>
          <c:order val="0"/>
          <c:tx>
            <c:strRef>
              <c:f>Sheet1!$H$3</c:f>
              <c:strCache>
                <c:ptCount val="1"/>
                <c:pt idx="0">
                  <c:v>FEM</c:v>
                </c:pt>
              </c:strCache>
            </c:strRef>
          </c:tx>
          <c:xVal>
            <c:numRef>
              <c:f>Sheet1!$H$4:$H$16</c:f>
              <c:numCache>
                <c:formatCode>General</c:formatCode>
                <c:ptCount val="13"/>
                <c:pt idx="0">
                  <c:v>0</c:v>
                </c:pt>
                <c:pt idx="1">
                  <c:v>1.32979E-2</c:v>
                </c:pt>
                <c:pt idx="2">
                  <c:v>0.14627699999999999</c:v>
                </c:pt>
                <c:pt idx="3">
                  <c:v>0.29255300000000001</c:v>
                </c:pt>
                <c:pt idx="4">
                  <c:v>0.48138300000000001</c:v>
                </c:pt>
                <c:pt idx="5">
                  <c:v>0.70744700000000005</c:v>
                </c:pt>
                <c:pt idx="6">
                  <c:v>1.0319100000000001</c:v>
                </c:pt>
                <c:pt idx="7">
                  <c:v>1.3883000000000001</c:v>
                </c:pt>
                <c:pt idx="8">
                  <c:v>1.78457</c:v>
                </c:pt>
                <c:pt idx="9">
                  <c:v>2.14628</c:v>
                </c:pt>
                <c:pt idx="10">
                  <c:v>2.4361700000000002</c:v>
                </c:pt>
                <c:pt idx="11">
                  <c:v>2.7473399999999999</c:v>
                </c:pt>
                <c:pt idx="12">
                  <c:v>3.1230000000000002</c:v>
                </c:pt>
              </c:numCache>
            </c:numRef>
          </c:xVal>
          <c:yVal>
            <c:numRef>
              <c:f>Sheet1!$I$4:$I$16</c:f>
              <c:numCache>
                <c:formatCode>General</c:formatCode>
                <c:ptCount val="13"/>
                <c:pt idx="0">
                  <c:v>0</c:v>
                </c:pt>
                <c:pt idx="1">
                  <c:v>73.394499999999994</c:v>
                </c:pt>
                <c:pt idx="2">
                  <c:v>1577.98</c:v>
                </c:pt>
                <c:pt idx="3">
                  <c:v>3339.45</c:v>
                </c:pt>
                <c:pt idx="4">
                  <c:v>4330.28</c:v>
                </c:pt>
                <c:pt idx="5">
                  <c:v>5284.4</c:v>
                </c:pt>
                <c:pt idx="6">
                  <c:v>6532.11</c:v>
                </c:pt>
                <c:pt idx="7">
                  <c:v>7816.51</c:v>
                </c:pt>
                <c:pt idx="8">
                  <c:v>9027.52</c:v>
                </c:pt>
                <c:pt idx="9">
                  <c:v>10495.4</c:v>
                </c:pt>
                <c:pt idx="10">
                  <c:v>11522.9</c:v>
                </c:pt>
                <c:pt idx="11">
                  <c:v>12844</c:v>
                </c:pt>
                <c:pt idx="12">
                  <c:v>14695.1</c:v>
                </c:pt>
              </c:numCache>
            </c:numRef>
          </c:yVal>
          <c:smooth val="1"/>
        </c:ser>
        <c:dLbls>
          <c:showLegendKey val="0"/>
          <c:showVal val="0"/>
          <c:showCatName val="0"/>
          <c:showSerName val="0"/>
          <c:showPercent val="0"/>
          <c:showBubbleSize val="0"/>
        </c:dLbls>
        <c:axId val="-769843408"/>
        <c:axId val="-769837968"/>
      </c:scatterChart>
      <c:valAx>
        <c:axId val="-769843408"/>
        <c:scaling>
          <c:orientation val="minMax"/>
        </c:scaling>
        <c:delete val="0"/>
        <c:axPos val="b"/>
        <c:title>
          <c:tx>
            <c:rich>
              <a:bodyPr/>
              <a:lstStyle/>
              <a:p>
                <a:pPr>
                  <a:defRPr/>
                </a:pPr>
                <a:r>
                  <a:rPr lang="en-US" dirty="0" smtClean="0"/>
                  <a:t>DISPLACEMENT(MM)</a:t>
                </a:r>
                <a:endParaRPr lang="en-US" dirty="0"/>
              </a:p>
            </c:rich>
          </c:tx>
          <c:layout/>
          <c:overlay val="0"/>
        </c:title>
        <c:numFmt formatCode="General" sourceLinked="1"/>
        <c:majorTickMark val="out"/>
        <c:minorTickMark val="none"/>
        <c:tickLblPos val="nextTo"/>
        <c:crossAx val="-769837968"/>
        <c:crosses val="autoZero"/>
        <c:crossBetween val="midCat"/>
      </c:valAx>
      <c:valAx>
        <c:axId val="-769837968"/>
        <c:scaling>
          <c:orientation val="minMax"/>
          <c:max val="20000"/>
          <c:min val="0"/>
        </c:scaling>
        <c:delete val="0"/>
        <c:axPos val="l"/>
        <c:majorGridlines/>
        <c:title>
          <c:tx>
            <c:rich>
              <a:bodyPr/>
              <a:lstStyle/>
              <a:p>
                <a:pPr>
                  <a:defRPr/>
                </a:pPr>
                <a:r>
                  <a:rPr lang="en-US" dirty="0" smtClean="0"/>
                  <a:t>F(N)</a:t>
                </a:r>
                <a:endParaRPr lang="en-US" dirty="0"/>
              </a:p>
            </c:rich>
          </c:tx>
          <c:layout/>
          <c:overlay val="0"/>
        </c:title>
        <c:numFmt formatCode="General" sourceLinked="1"/>
        <c:majorTickMark val="out"/>
        <c:minorTickMark val="none"/>
        <c:tickLblPos val="nextTo"/>
        <c:crossAx val="-769843408"/>
        <c:crosses val="autoZero"/>
        <c:crossBetween val="midCat"/>
        <c:majorUnit val="5000"/>
      </c:valAx>
    </c:plotArea>
    <c:legend>
      <c:legendPos val="r"/>
      <c:layout/>
      <c:overlay val="0"/>
    </c:legend>
    <c:plotVisOnly val="1"/>
    <c:dispBlanksAs val="gap"/>
    <c:showDLblsOverMax val="0"/>
  </c:chart>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2047322535761081"/>
          <c:y val="2.8252405949256341E-2"/>
          <c:w val="0.57320271756256025"/>
          <c:h val="0.8326195683872849"/>
        </c:manualLayout>
      </c:layout>
      <c:scatterChart>
        <c:scatterStyle val="smoothMarker"/>
        <c:varyColors val="0"/>
        <c:ser>
          <c:idx val="0"/>
          <c:order val="0"/>
          <c:tx>
            <c:strRef>
              <c:f>'1.5B_B'!$A$42</c:f>
              <c:strCache>
                <c:ptCount val="1"/>
                <c:pt idx="0">
                  <c:v>SPSW 1.5T2</c:v>
                </c:pt>
              </c:strCache>
            </c:strRef>
          </c:tx>
          <c:xVal>
            <c:numRef>
              <c:f>'1.5B_B'!$A$43:$A$56</c:f>
              <c:numCache>
                <c:formatCode>General</c:formatCode>
                <c:ptCount val="14"/>
                <c:pt idx="0">
                  <c:v>0</c:v>
                </c:pt>
                <c:pt idx="1">
                  <c:v>0.21495339999999999</c:v>
                </c:pt>
                <c:pt idx="2">
                  <c:v>0.73084156</c:v>
                </c:pt>
                <c:pt idx="3">
                  <c:v>1.7626188000000003</c:v>
                </c:pt>
                <c:pt idx="4">
                  <c:v>3.0093476000000003</c:v>
                </c:pt>
                <c:pt idx="5">
                  <c:v>4.0841100000000008</c:v>
                </c:pt>
                <c:pt idx="6">
                  <c:v>5.2018732000000005</c:v>
                </c:pt>
                <c:pt idx="7">
                  <c:v>6.6205591999999998</c:v>
                </c:pt>
                <c:pt idx="8">
                  <c:v>8.3401864000000003</c:v>
                </c:pt>
                <c:pt idx="9">
                  <c:v>12.037372</c:v>
                </c:pt>
                <c:pt idx="10">
                  <c:v>16.121527999999998</c:v>
                </c:pt>
                <c:pt idx="11">
                  <c:v>20.936440000000001</c:v>
                </c:pt>
                <c:pt idx="12">
                  <c:v>24.461696</c:v>
                </c:pt>
                <c:pt idx="13">
                  <c:v>27.642964000000003</c:v>
                </c:pt>
              </c:numCache>
            </c:numRef>
          </c:xVal>
          <c:yVal>
            <c:numRef>
              <c:f>'1.5B_B'!$B$43:$B$56</c:f>
              <c:numCache>
                <c:formatCode>General</c:formatCode>
                <c:ptCount val="14"/>
                <c:pt idx="0">
                  <c:v>0</c:v>
                </c:pt>
                <c:pt idx="1">
                  <c:v>1379.796</c:v>
                </c:pt>
                <c:pt idx="2">
                  <c:v>8393.7348000000002</c:v>
                </c:pt>
                <c:pt idx="3">
                  <c:v>16327.476000000001</c:v>
                </c:pt>
                <c:pt idx="4">
                  <c:v>25411.188000000002</c:v>
                </c:pt>
                <c:pt idx="5">
                  <c:v>33689.832000000002</c:v>
                </c:pt>
                <c:pt idx="6">
                  <c:v>41048.832000000002</c:v>
                </c:pt>
                <c:pt idx="7">
                  <c:v>46567.883999999998</c:v>
                </c:pt>
                <c:pt idx="8">
                  <c:v>50592.3</c:v>
                </c:pt>
                <c:pt idx="9">
                  <c:v>54156.828000000001</c:v>
                </c:pt>
                <c:pt idx="10">
                  <c:v>56226.456000000006</c:v>
                </c:pt>
                <c:pt idx="11">
                  <c:v>57606.252</c:v>
                </c:pt>
                <c:pt idx="12">
                  <c:v>58411.188000000002</c:v>
                </c:pt>
                <c:pt idx="13">
                  <c:v>58871.076000000008</c:v>
                </c:pt>
              </c:numCache>
            </c:numRef>
          </c:yVal>
          <c:smooth val="1"/>
        </c:ser>
        <c:dLbls>
          <c:showLegendKey val="0"/>
          <c:showVal val="0"/>
          <c:showCatName val="0"/>
          <c:showSerName val="0"/>
          <c:showPercent val="0"/>
          <c:showBubbleSize val="0"/>
        </c:dLbls>
        <c:axId val="-769841776"/>
        <c:axId val="-769839600"/>
      </c:scatterChart>
      <c:valAx>
        <c:axId val="-769841776"/>
        <c:scaling>
          <c:orientation val="minMax"/>
        </c:scaling>
        <c:delete val="0"/>
        <c:axPos val="b"/>
        <c:title>
          <c:tx>
            <c:rich>
              <a:bodyPr/>
              <a:lstStyle/>
              <a:p>
                <a:pPr>
                  <a:defRPr/>
                </a:pPr>
                <a:r>
                  <a:rPr lang="en-US" dirty="0" smtClean="0"/>
                  <a:t>Deformation(MM)</a:t>
                </a:r>
                <a:endParaRPr lang="en-US" dirty="0"/>
              </a:p>
            </c:rich>
          </c:tx>
          <c:layout/>
          <c:overlay val="0"/>
        </c:title>
        <c:numFmt formatCode="General" sourceLinked="1"/>
        <c:majorTickMark val="out"/>
        <c:minorTickMark val="none"/>
        <c:tickLblPos val="nextTo"/>
        <c:crossAx val="-769839600"/>
        <c:crosses val="autoZero"/>
        <c:crossBetween val="midCat"/>
        <c:majorUnit val="5"/>
      </c:valAx>
      <c:valAx>
        <c:axId val="-769839600"/>
        <c:scaling>
          <c:orientation val="minMax"/>
        </c:scaling>
        <c:delete val="0"/>
        <c:axPos val="l"/>
        <c:majorGridlines/>
        <c:title>
          <c:tx>
            <c:rich>
              <a:bodyPr/>
              <a:lstStyle/>
              <a:p>
                <a:pPr>
                  <a:defRPr/>
                </a:pPr>
                <a:r>
                  <a:rPr lang="en-US" dirty="0" smtClean="0"/>
                  <a:t>Shear</a:t>
                </a:r>
                <a:r>
                  <a:rPr lang="en-US" baseline="0" dirty="0" smtClean="0"/>
                  <a:t> force(N)</a:t>
                </a:r>
                <a:endParaRPr lang="en-US" dirty="0"/>
              </a:p>
            </c:rich>
          </c:tx>
          <c:layout/>
          <c:overlay val="0"/>
        </c:title>
        <c:numFmt formatCode="General" sourceLinked="1"/>
        <c:majorTickMark val="out"/>
        <c:minorTickMark val="none"/>
        <c:tickLblPos val="nextTo"/>
        <c:crossAx val="-769841776"/>
        <c:crosses val="autoZero"/>
        <c:crossBetween val="midCat"/>
        <c:majorUnit val="5000"/>
      </c:valAx>
    </c:plotArea>
    <c:legend>
      <c:legendPos val="r"/>
      <c:layout/>
      <c:overlay val="0"/>
    </c:legend>
    <c:plotVisOnly val="1"/>
    <c:dispBlanksAs val="gap"/>
    <c:showDLblsOverMax val="0"/>
  </c:chart>
  <c:externalData r:id="rId1">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tx>
            <c:strRef>
              <c:f>'1.5B_B'!$A$63</c:f>
              <c:strCache>
                <c:ptCount val="1"/>
                <c:pt idx="0">
                  <c:v>SPSW 1.5T1</c:v>
                </c:pt>
              </c:strCache>
            </c:strRef>
          </c:tx>
          <c:xVal>
            <c:numRef>
              <c:f>'1.5B_B'!$A$64:$A$75</c:f>
              <c:numCache>
                <c:formatCode>General</c:formatCode>
                <c:ptCount val="12"/>
                <c:pt idx="0">
                  <c:v>0</c:v>
                </c:pt>
                <c:pt idx="1">
                  <c:v>0.34392544000000003</c:v>
                </c:pt>
                <c:pt idx="2">
                  <c:v>0.90280336000000005</c:v>
                </c:pt>
                <c:pt idx="3">
                  <c:v>1.6336440000000001</c:v>
                </c:pt>
                <c:pt idx="4">
                  <c:v>2.8803728000000004</c:v>
                </c:pt>
                <c:pt idx="5">
                  <c:v>3.8261696000000001</c:v>
                </c:pt>
                <c:pt idx="6">
                  <c:v>5.2878471999999999</c:v>
                </c:pt>
                <c:pt idx="7">
                  <c:v>8.2971947999999998</c:v>
                </c:pt>
                <c:pt idx="8">
                  <c:v>11.306524</c:v>
                </c:pt>
                <c:pt idx="9">
                  <c:v>15.089748000000002</c:v>
                </c:pt>
                <c:pt idx="10">
                  <c:v>16.938304000000002</c:v>
                </c:pt>
                <c:pt idx="11">
                  <c:v>18.528984000000001</c:v>
                </c:pt>
              </c:numCache>
            </c:numRef>
          </c:xVal>
          <c:yVal>
            <c:numRef>
              <c:f>'1.5B_B'!$B$64:$B$75</c:f>
              <c:numCache>
                <c:formatCode>General</c:formatCode>
                <c:ptCount val="12"/>
                <c:pt idx="0">
                  <c:v>0</c:v>
                </c:pt>
                <c:pt idx="1">
                  <c:v>3679.4472000000001</c:v>
                </c:pt>
                <c:pt idx="2">
                  <c:v>7013.9388000000008</c:v>
                </c:pt>
                <c:pt idx="3">
                  <c:v>11383.270800000002</c:v>
                </c:pt>
                <c:pt idx="4">
                  <c:v>16902.468000000001</c:v>
                </c:pt>
                <c:pt idx="5">
                  <c:v>20696.808000000001</c:v>
                </c:pt>
                <c:pt idx="6">
                  <c:v>25986.048000000003</c:v>
                </c:pt>
                <c:pt idx="7">
                  <c:v>32310.168000000005</c:v>
                </c:pt>
                <c:pt idx="8">
                  <c:v>36219.480000000003</c:v>
                </c:pt>
                <c:pt idx="9">
                  <c:v>38519.184000000001</c:v>
                </c:pt>
                <c:pt idx="10">
                  <c:v>39209.016000000003</c:v>
                </c:pt>
                <c:pt idx="11">
                  <c:v>39898.980000000003</c:v>
                </c:pt>
              </c:numCache>
            </c:numRef>
          </c:yVal>
          <c:smooth val="1"/>
        </c:ser>
        <c:dLbls>
          <c:showLegendKey val="0"/>
          <c:showVal val="0"/>
          <c:showCatName val="0"/>
          <c:showSerName val="0"/>
          <c:showPercent val="0"/>
          <c:showBubbleSize val="0"/>
        </c:dLbls>
        <c:axId val="-769849392"/>
        <c:axId val="-769842320"/>
      </c:scatterChart>
      <c:valAx>
        <c:axId val="-769849392"/>
        <c:scaling>
          <c:orientation val="minMax"/>
        </c:scaling>
        <c:delete val="0"/>
        <c:axPos val="b"/>
        <c:title>
          <c:tx>
            <c:rich>
              <a:bodyPr/>
              <a:lstStyle/>
              <a:p>
                <a:pPr>
                  <a:defRPr/>
                </a:pPr>
                <a:r>
                  <a:rPr lang="en-US" dirty="0" smtClean="0"/>
                  <a:t>Deformation(MM)</a:t>
                </a:r>
                <a:endParaRPr lang="en-US" dirty="0"/>
              </a:p>
            </c:rich>
          </c:tx>
          <c:layout/>
          <c:overlay val="0"/>
        </c:title>
        <c:numFmt formatCode="General" sourceLinked="1"/>
        <c:majorTickMark val="out"/>
        <c:minorTickMark val="none"/>
        <c:tickLblPos val="nextTo"/>
        <c:crossAx val="-769842320"/>
        <c:crosses val="autoZero"/>
        <c:crossBetween val="midCat"/>
      </c:valAx>
      <c:valAx>
        <c:axId val="-769842320"/>
        <c:scaling>
          <c:orientation val="minMax"/>
        </c:scaling>
        <c:delete val="0"/>
        <c:axPos val="l"/>
        <c:majorGridlines/>
        <c:title>
          <c:tx>
            <c:rich>
              <a:bodyPr/>
              <a:lstStyle/>
              <a:p>
                <a:pPr>
                  <a:defRPr/>
                </a:pPr>
                <a:r>
                  <a:rPr lang="en-US" dirty="0" smtClean="0"/>
                  <a:t>Shear</a:t>
                </a:r>
                <a:r>
                  <a:rPr lang="en-US" baseline="0" dirty="0" smtClean="0"/>
                  <a:t> force(N)</a:t>
                </a:r>
                <a:endParaRPr lang="en-US" dirty="0"/>
              </a:p>
            </c:rich>
          </c:tx>
          <c:layout/>
          <c:overlay val="0"/>
        </c:title>
        <c:numFmt formatCode="General" sourceLinked="1"/>
        <c:majorTickMark val="out"/>
        <c:minorTickMark val="none"/>
        <c:tickLblPos val="nextTo"/>
        <c:crossAx val="-769849392"/>
        <c:crosses val="autoZero"/>
        <c:crossBetween val="midCat"/>
      </c:valAx>
    </c:plotArea>
    <c:legend>
      <c:legendPos val="r"/>
      <c:layout/>
      <c:overlay val="0"/>
    </c:legend>
    <c:plotVisOnly val="1"/>
    <c:dispBlanksAs val="gap"/>
    <c:showDLblsOverMax val="0"/>
  </c:chart>
  <c:externalData r:id="rId1">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1"/>
          <c:order val="0"/>
          <c:tx>
            <c:strRef>
              <c:f>'[RESULTS_mincy_NEW.xlsx]1.5B_B'!$D$63</c:f>
              <c:strCache>
                <c:ptCount val="1"/>
                <c:pt idx="0">
                  <c:v>SPSW1 1.5D2T1</c:v>
                </c:pt>
              </c:strCache>
            </c:strRef>
          </c:tx>
          <c:xVal>
            <c:numRef>
              <c:f>'[1]1.5B_B'!$D$64:$D$76</c:f>
              <c:numCache>
                <c:formatCode>General</c:formatCode>
                <c:ptCount val="13"/>
                <c:pt idx="0">
                  <c:v>0</c:v>
                </c:pt>
                <c:pt idx="1">
                  <c:v>0.63084149999999994</c:v>
                </c:pt>
                <c:pt idx="2">
                  <c:v>1.1775690000000001</c:v>
                </c:pt>
                <c:pt idx="3">
                  <c:v>2.018691</c:v>
                </c:pt>
                <c:pt idx="4">
                  <c:v>3.4065449999999999</c:v>
                </c:pt>
                <c:pt idx="5">
                  <c:v>4.5841140000000005</c:v>
                </c:pt>
                <c:pt idx="6">
                  <c:v>5.3411220000000004</c:v>
                </c:pt>
                <c:pt idx="7">
                  <c:v>6.8130810000000004</c:v>
                </c:pt>
                <c:pt idx="8">
                  <c:v>9.3364200000000004</c:v>
                </c:pt>
                <c:pt idx="9">
                  <c:v>11.22894</c:v>
                </c:pt>
                <c:pt idx="10">
                  <c:v>14.13081</c:v>
                </c:pt>
                <c:pt idx="11">
                  <c:v>16.107480000000002</c:v>
                </c:pt>
                <c:pt idx="12">
                  <c:v>17.579429999999999</c:v>
                </c:pt>
              </c:numCache>
            </c:numRef>
          </c:xVal>
          <c:yVal>
            <c:numRef>
              <c:f>'[1]1.5B_B'!$E$64:$E$76</c:f>
              <c:numCache>
                <c:formatCode>General</c:formatCode>
                <c:ptCount val="13"/>
                <c:pt idx="0">
                  <c:v>0</c:v>
                </c:pt>
                <c:pt idx="1">
                  <c:v>4782.2291999999998</c:v>
                </c:pt>
                <c:pt idx="2">
                  <c:v>8501.7407999999996</c:v>
                </c:pt>
                <c:pt idx="3">
                  <c:v>11902.442000000001</c:v>
                </c:pt>
                <c:pt idx="4">
                  <c:v>17003.505999999998</c:v>
                </c:pt>
                <c:pt idx="5">
                  <c:v>21148.09</c:v>
                </c:pt>
                <c:pt idx="6">
                  <c:v>22848.403999999999</c:v>
                </c:pt>
                <c:pt idx="7">
                  <c:v>25398.935999999998</c:v>
                </c:pt>
                <c:pt idx="8">
                  <c:v>27311.895999999997</c:v>
                </c:pt>
                <c:pt idx="9">
                  <c:v>28693.423999999999</c:v>
                </c:pt>
                <c:pt idx="10">
                  <c:v>29437.258000000002</c:v>
                </c:pt>
                <c:pt idx="11">
                  <c:v>30074.951999999997</c:v>
                </c:pt>
                <c:pt idx="12">
                  <c:v>30606.261999999999</c:v>
                </c:pt>
              </c:numCache>
            </c:numRef>
          </c:yVal>
          <c:smooth val="1"/>
        </c:ser>
        <c:ser>
          <c:idx val="2"/>
          <c:order val="1"/>
          <c:tx>
            <c:strRef>
              <c:f>'[RESULTS_mincy_NEW.xlsx]1.5B_B'!$G$63</c:f>
              <c:strCache>
                <c:ptCount val="1"/>
                <c:pt idx="0">
                  <c:v>SPSW1 1.5D1T1</c:v>
                </c:pt>
              </c:strCache>
            </c:strRef>
          </c:tx>
          <c:xVal>
            <c:numRef>
              <c:f>'[1]1.5B_B'!$G$64:$G$75</c:f>
              <c:numCache>
                <c:formatCode>General</c:formatCode>
                <c:ptCount val="12"/>
                <c:pt idx="0">
                  <c:v>0</c:v>
                </c:pt>
                <c:pt idx="1">
                  <c:v>0.67663592000000006</c:v>
                </c:pt>
                <c:pt idx="2">
                  <c:v>2.3682221000000001</c:v>
                </c:pt>
                <c:pt idx="3">
                  <c:v>3.8060770500000003</c:v>
                </c:pt>
                <c:pt idx="4">
                  <c:v>5.2862136</c:v>
                </c:pt>
                <c:pt idx="5">
                  <c:v>6.5971966000000002</c:v>
                </c:pt>
                <c:pt idx="6">
                  <c:v>9.2191445000000005</c:v>
                </c:pt>
                <c:pt idx="7">
                  <c:v>12.729187000000001</c:v>
                </c:pt>
                <c:pt idx="8">
                  <c:v>15.478033999999999</c:v>
                </c:pt>
                <c:pt idx="9">
                  <c:v>17.211923500000001</c:v>
                </c:pt>
                <c:pt idx="10">
                  <c:v>18.649787500000002</c:v>
                </c:pt>
                <c:pt idx="11">
                  <c:v>20.172178500000001</c:v>
                </c:pt>
              </c:numCache>
            </c:numRef>
          </c:xVal>
          <c:yVal>
            <c:numRef>
              <c:f>'[1]1.5B_B'!$H$64:$H$75</c:f>
              <c:numCache>
                <c:formatCode>General</c:formatCode>
                <c:ptCount val="12"/>
                <c:pt idx="0">
                  <c:v>0</c:v>
                </c:pt>
                <c:pt idx="1">
                  <c:v>5879.7875000000004</c:v>
                </c:pt>
                <c:pt idx="2">
                  <c:v>14808.375</c:v>
                </c:pt>
                <c:pt idx="3">
                  <c:v>21341.5</c:v>
                </c:pt>
                <c:pt idx="4">
                  <c:v>26350.125</c:v>
                </c:pt>
                <c:pt idx="5">
                  <c:v>30270</c:v>
                </c:pt>
                <c:pt idx="6">
                  <c:v>34189.875</c:v>
                </c:pt>
                <c:pt idx="7">
                  <c:v>37020.875</c:v>
                </c:pt>
                <c:pt idx="8">
                  <c:v>38436.375</c:v>
                </c:pt>
                <c:pt idx="9">
                  <c:v>39089.75</c:v>
                </c:pt>
                <c:pt idx="10">
                  <c:v>39743</c:v>
                </c:pt>
                <c:pt idx="11">
                  <c:v>40287.5</c:v>
                </c:pt>
              </c:numCache>
            </c:numRef>
          </c:yVal>
          <c:smooth val="1"/>
        </c:ser>
        <c:dLbls>
          <c:showLegendKey val="0"/>
          <c:showVal val="0"/>
          <c:showCatName val="0"/>
          <c:showSerName val="0"/>
          <c:showPercent val="0"/>
          <c:showBubbleSize val="0"/>
        </c:dLbls>
        <c:axId val="-769851024"/>
        <c:axId val="-769846672"/>
      </c:scatterChart>
      <c:valAx>
        <c:axId val="-769851024"/>
        <c:scaling>
          <c:orientation val="minMax"/>
        </c:scaling>
        <c:delete val="0"/>
        <c:axPos val="b"/>
        <c:title>
          <c:tx>
            <c:rich>
              <a:bodyPr/>
              <a:lstStyle/>
              <a:p>
                <a:pPr>
                  <a:defRPr/>
                </a:pPr>
                <a:r>
                  <a:rPr lang="en-US" dirty="0" smtClean="0"/>
                  <a:t>Deformation(mm)</a:t>
                </a:r>
                <a:endParaRPr lang="en-US" dirty="0"/>
              </a:p>
            </c:rich>
          </c:tx>
          <c:layout/>
          <c:overlay val="0"/>
        </c:title>
        <c:numFmt formatCode="General" sourceLinked="1"/>
        <c:majorTickMark val="out"/>
        <c:minorTickMark val="none"/>
        <c:tickLblPos val="nextTo"/>
        <c:crossAx val="-769846672"/>
        <c:crosses val="autoZero"/>
        <c:crossBetween val="midCat"/>
      </c:valAx>
      <c:valAx>
        <c:axId val="-769846672"/>
        <c:scaling>
          <c:orientation val="minMax"/>
        </c:scaling>
        <c:delete val="0"/>
        <c:axPos val="l"/>
        <c:majorGridlines/>
        <c:title>
          <c:tx>
            <c:rich>
              <a:bodyPr/>
              <a:lstStyle/>
              <a:p>
                <a:pPr>
                  <a:defRPr/>
                </a:pPr>
                <a:r>
                  <a:rPr lang="en-US" dirty="0" smtClean="0"/>
                  <a:t>Shear</a:t>
                </a:r>
                <a:r>
                  <a:rPr lang="en-US" baseline="0" dirty="0" smtClean="0"/>
                  <a:t> force(N)</a:t>
                </a:r>
                <a:endParaRPr lang="en-US" dirty="0"/>
              </a:p>
            </c:rich>
          </c:tx>
          <c:layout/>
          <c:overlay val="0"/>
        </c:title>
        <c:numFmt formatCode="General" sourceLinked="1"/>
        <c:majorTickMark val="out"/>
        <c:minorTickMark val="none"/>
        <c:tickLblPos val="nextTo"/>
        <c:crossAx val="-769851024"/>
        <c:crosses val="autoZero"/>
        <c:crossBetween val="midCat"/>
      </c:valAx>
    </c:plotArea>
    <c:legend>
      <c:legendPos val="r"/>
      <c:layout/>
      <c:overlay val="0"/>
    </c:legend>
    <c:plotVisOnly val="1"/>
    <c:dispBlanksAs val="gap"/>
    <c:showDLblsOverMax val="0"/>
  </c:chart>
  <c:externalData r:id="rId1">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1"/>
          <c:order val="0"/>
          <c:tx>
            <c:strRef>
              <c:f>'[RESULTS_mincy_NEW.xlsx]1.5B_B'!$D$42</c:f>
              <c:strCache>
                <c:ptCount val="1"/>
                <c:pt idx="0">
                  <c:v>SPSW1 1.5D2T2</c:v>
                </c:pt>
              </c:strCache>
            </c:strRef>
          </c:tx>
          <c:xVal>
            <c:numRef>
              <c:f>'[1]1.5B_B'!$D$43:$D$56</c:f>
              <c:numCache>
                <c:formatCode>General</c:formatCode>
                <c:ptCount val="14"/>
                <c:pt idx="0">
                  <c:v>0</c:v>
                </c:pt>
                <c:pt idx="1">
                  <c:v>0.12616830000000001</c:v>
                </c:pt>
                <c:pt idx="2">
                  <c:v>0.4626171</c:v>
                </c:pt>
                <c:pt idx="3">
                  <c:v>1.3457970000000001</c:v>
                </c:pt>
                <c:pt idx="4">
                  <c:v>2.565423</c:v>
                </c:pt>
                <c:pt idx="5">
                  <c:v>3.9112110000000002</c:v>
                </c:pt>
                <c:pt idx="6">
                  <c:v>5.0467319999999996</c:v>
                </c:pt>
                <c:pt idx="7">
                  <c:v>7.1495370000000005</c:v>
                </c:pt>
                <c:pt idx="8">
                  <c:v>9.378540000000001</c:v>
                </c:pt>
                <c:pt idx="9">
                  <c:v>12.91122</c:v>
                </c:pt>
                <c:pt idx="10">
                  <c:v>17.11683</c:v>
                </c:pt>
                <c:pt idx="11">
                  <c:v>21.406500000000001</c:v>
                </c:pt>
                <c:pt idx="12">
                  <c:v>23.803740000000001</c:v>
                </c:pt>
                <c:pt idx="13">
                  <c:v>26.285040000000002</c:v>
                </c:pt>
              </c:numCache>
            </c:numRef>
          </c:xVal>
          <c:yVal>
            <c:numRef>
              <c:f>'[1]1.5B_B'!$E$43:$E$56</c:f>
              <c:numCache>
                <c:formatCode>General</c:formatCode>
                <c:ptCount val="14"/>
                <c:pt idx="0">
                  <c:v>0</c:v>
                </c:pt>
                <c:pt idx="1">
                  <c:v>3294.4269999999997</c:v>
                </c:pt>
                <c:pt idx="2">
                  <c:v>6163.7572</c:v>
                </c:pt>
                <c:pt idx="3">
                  <c:v>11796.167799999999</c:v>
                </c:pt>
                <c:pt idx="4">
                  <c:v>19128.867999999999</c:v>
                </c:pt>
                <c:pt idx="5">
                  <c:v>24017.407999999999</c:v>
                </c:pt>
                <c:pt idx="6">
                  <c:v>27418.157999999999</c:v>
                </c:pt>
                <c:pt idx="7">
                  <c:v>32519.221999999998</c:v>
                </c:pt>
                <c:pt idx="8">
                  <c:v>35601.063999999998</c:v>
                </c:pt>
                <c:pt idx="9">
                  <c:v>39426.862000000001</c:v>
                </c:pt>
                <c:pt idx="10">
                  <c:v>41658.486000000004</c:v>
                </c:pt>
                <c:pt idx="11">
                  <c:v>43146.398000000001</c:v>
                </c:pt>
                <c:pt idx="12">
                  <c:v>43358.921999999999</c:v>
                </c:pt>
                <c:pt idx="13">
                  <c:v>43571.446000000004</c:v>
                </c:pt>
              </c:numCache>
            </c:numRef>
          </c:yVal>
          <c:smooth val="1"/>
        </c:ser>
        <c:ser>
          <c:idx val="2"/>
          <c:order val="1"/>
          <c:tx>
            <c:strRef>
              <c:f>'[RESULTS_mincy_NEW.xlsx]1.5B_B'!$G$42</c:f>
              <c:strCache>
                <c:ptCount val="1"/>
                <c:pt idx="0">
                  <c:v>SPSW1 1.5 D1T2</c:v>
                </c:pt>
              </c:strCache>
            </c:strRef>
          </c:tx>
          <c:xVal>
            <c:numRef>
              <c:f>'[1]1.5B_B'!$G$43:$G$60</c:f>
              <c:numCache>
                <c:formatCode>General</c:formatCode>
                <c:ptCount val="18"/>
                <c:pt idx="0">
                  <c:v>0</c:v>
                </c:pt>
                <c:pt idx="1">
                  <c:v>8.1120188858999992E-2</c:v>
                </c:pt>
                <c:pt idx="2">
                  <c:v>0.540800680403</c:v>
                </c:pt>
                <c:pt idx="3">
                  <c:v>1.24384058121</c:v>
                </c:pt>
                <c:pt idx="4">
                  <c:v>1.8116824818800001</c:v>
                </c:pt>
                <c:pt idx="5">
                  <c:v>3.1096043463099998</c:v>
                </c:pt>
                <c:pt idx="6">
                  <c:v>3.13664498792</c:v>
                </c:pt>
                <c:pt idx="7">
                  <c:v>5.3539313073799999</c:v>
                </c:pt>
                <c:pt idx="8">
                  <c:v>6.7059402416000005</c:v>
                </c:pt>
                <c:pt idx="9">
                  <c:v>7.7875080403000005</c:v>
                </c:pt>
                <c:pt idx="10">
                  <c:v>10.085933644299999</c:v>
                </c:pt>
                <c:pt idx="11">
                  <c:v>11.329756865799999</c:v>
                </c:pt>
                <c:pt idx="12">
                  <c:v>13.141474067099999</c:v>
                </c:pt>
                <c:pt idx="13">
                  <c:v>15.142412107399998</c:v>
                </c:pt>
                <c:pt idx="14">
                  <c:v>16.927048161100004</c:v>
                </c:pt>
                <c:pt idx="15">
                  <c:v>19.117322771799998</c:v>
                </c:pt>
                <c:pt idx="16">
                  <c:v>21.091237530199997</c:v>
                </c:pt>
                <c:pt idx="17">
                  <c:v>22.226909758400001</c:v>
                </c:pt>
              </c:numCache>
            </c:numRef>
          </c:xVal>
          <c:yVal>
            <c:numRef>
              <c:f>'[1]1.5B_B'!$H$43:$H$60</c:f>
              <c:numCache>
                <c:formatCode>General</c:formatCode>
                <c:ptCount val="18"/>
                <c:pt idx="0">
                  <c:v>0</c:v>
                </c:pt>
                <c:pt idx="1">
                  <c:v>3609.5409374999999</c:v>
                </c:pt>
                <c:pt idx="2">
                  <c:v>8052.0393749999994</c:v>
                </c:pt>
                <c:pt idx="3">
                  <c:v>15409.952812499998</c:v>
                </c:pt>
                <c:pt idx="4">
                  <c:v>20407.809374999997</c:v>
                </c:pt>
                <c:pt idx="5">
                  <c:v>29292.806249999998</c:v>
                </c:pt>
                <c:pt idx="6">
                  <c:v>30958.753124999996</c:v>
                </c:pt>
                <c:pt idx="7">
                  <c:v>37622.540624999994</c:v>
                </c:pt>
                <c:pt idx="8">
                  <c:v>40260.196874999994</c:v>
                </c:pt>
                <c:pt idx="9">
                  <c:v>41787.328124999993</c:v>
                </c:pt>
                <c:pt idx="10">
                  <c:v>44425.143749999996</c:v>
                </c:pt>
                <c:pt idx="11">
                  <c:v>45258.037499999999</c:v>
                </c:pt>
                <c:pt idx="12">
                  <c:v>46368.721874999988</c:v>
                </c:pt>
                <c:pt idx="13">
                  <c:v>46923.984375</c:v>
                </c:pt>
                <c:pt idx="14">
                  <c:v>47757.037499999999</c:v>
                </c:pt>
                <c:pt idx="15">
                  <c:v>48312.299999999996</c:v>
                </c:pt>
                <c:pt idx="16">
                  <c:v>48589.931250000001</c:v>
                </c:pt>
                <c:pt idx="17">
                  <c:v>49422.984375</c:v>
                </c:pt>
              </c:numCache>
            </c:numRef>
          </c:yVal>
          <c:smooth val="1"/>
        </c:ser>
        <c:dLbls>
          <c:showLegendKey val="0"/>
          <c:showVal val="0"/>
          <c:showCatName val="0"/>
          <c:showSerName val="0"/>
          <c:showPercent val="0"/>
          <c:showBubbleSize val="0"/>
        </c:dLbls>
        <c:axId val="-769846128"/>
        <c:axId val="-725166128"/>
      </c:scatterChart>
      <c:valAx>
        <c:axId val="-769846128"/>
        <c:scaling>
          <c:orientation val="minMax"/>
        </c:scaling>
        <c:delete val="0"/>
        <c:axPos val="b"/>
        <c:title>
          <c:tx>
            <c:rich>
              <a:bodyPr/>
              <a:lstStyle/>
              <a:p>
                <a:pPr>
                  <a:defRPr/>
                </a:pPr>
                <a:r>
                  <a:rPr lang="en-US" dirty="0" smtClean="0"/>
                  <a:t>Deformation(mm)</a:t>
                </a:r>
                <a:endParaRPr lang="en-US" dirty="0"/>
              </a:p>
            </c:rich>
          </c:tx>
          <c:layout/>
          <c:overlay val="0"/>
        </c:title>
        <c:numFmt formatCode="General" sourceLinked="1"/>
        <c:majorTickMark val="out"/>
        <c:minorTickMark val="none"/>
        <c:tickLblPos val="nextTo"/>
        <c:crossAx val="-725166128"/>
        <c:crosses val="autoZero"/>
        <c:crossBetween val="midCat"/>
      </c:valAx>
      <c:valAx>
        <c:axId val="-725166128"/>
        <c:scaling>
          <c:orientation val="minMax"/>
        </c:scaling>
        <c:delete val="0"/>
        <c:axPos val="l"/>
        <c:majorGridlines/>
        <c:title>
          <c:tx>
            <c:rich>
              <a:bodyPr/>
              <a:lstStyle/>
              <a:p>
                <a:pPr>
                  <a:defRPr/>
                </a:pPr>
                <a:r>
                  <a:rPr lang="en-US" dirty="0" smtClean="0"/>
                  <a:t>Shear</a:t>
                </a:r>
                <a:r>
                  <a:rPr lang="en-US" baseline="0" dirty="0" smtClean="0"/>
                  <a:t> force(N)</a:t>
                </a:r>
                <a:endParaRPr lang="en-US" dirty="0"/>
              </a:p>
            </c:rich>
          </c:tx>
          <c:layout/>
          <c:overlay val="0"/>
        </c:title>
        <c:numFmt formatCode="General" sourceLinked="1"/>
        <c:majorTickMark val="out"/>
        <c:minorTickMark val="none"/>
        <c:tickLblPos val="nextTo"/>
        <c:crossAx val="-769846128"/>
        <c:crosses val="autoZero"/>
        <c:crossBetween val="midCat"/>
      </c:valAx>
    </c:plotArea>
    <c:legend>
      <c:legendPos val="r"/>
      <c:layout/>
      <c:overlay val="0"/>
    </c:legend>
    <c:plotVisOnly val="1"/>
    <c:dispBlanksAs val="gap"/>
    <c:showDLblsOverMax val="0"/>
  </c:chart>
  <c:externalData r:id="rId1">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0"/>
          <c:order val="0"/>
          <c:tx>
            <c:strRef>
              <c:f>'[RESULTS_mincy_NEW.xlsx]1.5B_B'!$A$2</c:f>
              <c:strCache>
                <c:ptCount val="1"/>
                <c:pt idx="0">
                  <c:v>SPSW2 1.5T1D2</c:v>
                </c:pt>
              </c:strCache>
            </c:strRef>
          </c:tx>
          <c:xVal>
            <c:numRef>
              <c:f>'[1]1.5B_B'!$A$3:$A$14</c:f>
              <c:numCache>
                <c:formatCode>General</c:formatCode>
                <c:ptCount val="12"/>
                <c:pt idx="0">
                  <c:v>0</c:v>
                </c:pt>
                <c:pt idx="1">
                  <c:v>0.21028050000000001</c:v>
                </c:pt>
                <c:pt idx="2">
                  <c:v>0.91121249999999998</c:v>
                </c:pt>
                <c:pt idx="3">
                  <c:v>1.8224325000000001</c:v>
                </c:pt>
                <c:pt idx="4">
                  <c:v>3.5397225000000003</c:v>
                </c:pt>
                <c:pt idx="5">
                  <c:v>5.5023375000000003</c:v>
                </c:pt>
                <c:pt idx="6">
                  <c:v>8.6916000000000011</c:v>
                </c:pt>
                <c:pt idx="7">
                  <c:v>12.161249999999999</c:v>
                </c:pt>
                <c:pt idx="8">
                  <c:v>16.261650000000003</c:v>
                </c:pt>
                <c:pt idx="9">
                  <c:v>20.186925000000002</c:v>
                </c:pt>
                <c:pt idx="10">
                  <c:v>24.147224999999999</c:v>
                </c:pt>
                <c:pt idx="11">
                  <c:v>28.177574999999997</c:v>
                </c:pt>
              </c:numCache>
            </c:numRef>
          </c:xVal>
          <c:yVal>
            <c:numRef>
              <c:f>'[1]1.5B_B'!$B$3:$B$14</c:f>
              <c:numCache>
                <c:formatCode>General</c:formatCode>
                <c:ptCount val="12"/>
                <c:pt idx="0">
                  <c:v>0</c:v>
                </c:pt>
                <c:pt idx="1">
                  <c:v>415.41631999999998</c:v>
                </c:pt>
                <c:pt idx="2">
                  <c:v>3531.0335999999998</c:v>
                </c:pt>
                <c:pt idx="3">
                  <c:v>7529.4080000000004</c:v>
                </c:pt>
                <c:pt idx="4">
                  <c:v>12358.6176</c:v>
                </c:pt>
                <c:pt idx="5">
                  <c:v>16408.96</c:v>
                </c:pt>
                <c:pt idx="6">
                  <c:v>19680.383999999998</c:v>
                </c:pt>
                <c:pt idx="7">
                  <c:v>21601.664000000001</c:v>
                </c:pt>
                <c:pt idx="8">
                  <c:v>22951.68</c:v>
                </c:pt>
                <c:pt idx="9">
                  <c:v>23626.752000000004</c:v>
                </c:pt>
                <c:pt idx="10">
                  <c:v>24249.856</c:v>
                </c:pt>
                <c:pt idx="11">
                  <c:v>24769.152000000002</c:v>
                </c:pt>
              </c:numCache>
            </c:numRef>
          </c:yVal>
          <c:smooth val="1"/>
        </c:ser>
        <c:ser>
          <c:idx val="2"/>
          <c:order val="1"/>
          <c:tx>
            <c:strRef>
              <c:f>'[RESULTS_mincy_NEW.xlsx]1.5B_B'!$G$2</c:f>
              <c:strCache>
                <c:ptCount val="1"/>
                <c:pt idx="0">
                  <c:v>SPSW4 1.5T1D2-V</c:v>
                </c:pt>
              </c:strCache>
            </c:strRef>
          </c:tx>
          <c:xVal>
            <c:numRef>
              <c:f>'[1]1.5B_B'!$G$3:$G$14</c:f>
              <c:numCache>
                <c:formatCode>General</c:formatCode>
                <c:ptCount val="12"/>
                <c:pt idx="0">
                  <c:v>0</c:v>
                </c:pt>
                <c:pt idx="1">
                  <c:v>0.49065449999999999</c:v>
                </c:pt>
                <c:pt idx="2">
                  <c:v>1.4369175000000001</c:v>
                </c:pt>
                <c:pt idx="3">
                  <c:v>2.7336450000000001</c:v>
                </c:pt>
                <c:pt idx="4">
                  <c:v>3.9602774999999997</c:v>
                </c:pt>
                <c:pt idx="5">
                  <c:v>5.9579474999999995</c:v>
                </c:pt>
                <c:pt idx="6">
                  <c:v>8.6214750000000002</c:v>
                </c:pt>
                <c:pt idx="7">
                  <c:v>12.686925</c:v>
                </c:pt>
                <c:pt idx="8">
                  <c:v>16.366799999999998</c:v>
                </c:pt>
                <c:pt idx="9">
                  <c:v>20.116799999999998</c:v>
                </c:pt>
                <c:pt idx="10">
                  <c:v>24.147224999999999</c:v>
                </c:pt>
                <c:pt idx="11">
                  <c:v>28.072425000000003</c:v>
                </c:pt>
              </c:numCache>
            </c:numRef>
          </c:xVal>
          <c:yVal>
            <c:numRef>
              <c:f>'[1]1.5B_B'!$H$3:$H$14</c:f>
              <c:numCache>
                <c:formatCode>General</c:formatCode>
                <c:ptCount val="12"/>
                <c:pt idx="0">
                  <c:v>0</c:v>
                </c:pt>
                <c:pt idx="1">
                  <c:v>1053.1439820000001</c:v>
                </c:pt>
                <c:pt idx="2">
                  <c:v>4212.5811199999998</c:v>
                </c:pt>
                <c:pt idx="3">
                  <c:v>7951.2364800000005</c:v>
                </c:pt>
                <c:pt idx="4">
                  <c:v>10794.726140000001</c:v>
                </c:pt>
                <c:pt idx="5">
                  <c:v>14586.0154</c:v>
                </c:pt>
                <c:pt idx="6">
                  <c:v>17166.309600000001</c:v>
                </c:pt>
                <c:pt idx="7">
                  <c:v>19693.7752</c:v>
                </c:pt>
                <c:pt idx="8">
                  <c:v>21010.2068</c:v>
                </c:pt>
                <c:pt idx="9">
                  <c:v>21747.470799999999</c:v>
                </c:pt>
                <c:pt idx="10">
                  <c:v>22590.002600000003</c:v>
                </c:pt>
                <c:pt idx="11">
                  <c:v>22853.237000000001</c:v>
                </c:pt>
              </c:numCache>
            </c:numRef>
          </c:yVal>
          <c:smooth val="1"/>
        </c:ser>
        <c:ser>
          <c:idx val="3"/>
          <c:order val="2"/>
          <c:tx>
            <c:strRef>
              <c:f>'[RESULTS_mincy_NEW.xlsx]1.5B_B'!$J$2</c:f>
              <c:strCache>
                <c:ptCount val="1"/>
                <c:pt idx="0">
                  <c:v>SPSW4 1.5T1D2</c:v>
                </c:pt>
              </c:strCache>
            </c:strRef>
          </c:tx>
          <c:xVal>
            <c:numRef>
              <c:f>'[1]1.5B_B'!$J$3:$J$15</c:f>
              <c:numCache>
                <c:formatCode>General</c:formatCode>
                <c:ptCount val="13"/>
                <c:pt idx="0">
                  <c:v>0</c:v>
                </c:pt>
                <c:pt idx="1">
                  <c:v>0.97196000000000005</c:v>
                </c:pt>
                <c:pt idx="2">
                  <c:v>2.57944</c:v>
                </c:pt>
                <c:pt idx="3">
                  <c:v>4.9345759999999999</c:v>
                </c:pt>
                <c:pt idx="4">
                  <c:v>6.691592</c:v>
                </c:pt>
                <c:pt idx="5">
                  <c:v>8.7850400000000004</c:v>
                </c:pt>
                <c:pt idx="6">
                  <c:v>11.43928</c:v>
                </c:pt>
                <c:pt idx="7">
                  <c:v>16.224320000000002</c:v>
                </c:pt>
                <c:pt idx="8">
                  <c:v>19.850480000000001</c:v>
                </c:pt>
                <c:pt idx="9">
                  <c:v>23.289680000000004</c:v>
                </c:pt>
                <c:pt idx="10">
                  <c:v>25.906560000000002</c:v>
                </c:pt>
                <c:pt idx="11">
                  <c:v>28.598160000000004</c:v>
                </c:pt>
                <c:pt idx="12">
                  <c:v>30.579440000000002</c:v>
                </c:pt>
              </c:numCache>
            </c:numRef>
          </c:xVal>
          <c:yVal>
            <c:numRef>
              <c:f>'[1]1.5B_B'!$K$3:$K$15</c:f>
              <c:numCache>
                <c:formatCode>General</c:formatCode>
                <c:ptCount val="13"/>
                <c:pt idx="0">
                  <c:v>0</c:v>
                </c:pt>
                <c:pt idx="1">
                  <c:v>2336.712</c:v>
                </c:pt>
                <c:pt idx="2">
                  <c:v>5549.7</c:v>
                </c:pt>
                <c:pt idx="3">
                  <c:v>9833.6759999999995</c:v>
                </c:pt>
                <c:pt idx="4">
                  <c:v>12657.24</c:v>
                </c:pt>
                <c:pt idx="5">
                  <c:v>14993.88</c:v>
                </c:pt>
                <c:pt idx="6">
                  <c:v>16989.84</c:v>
                </c:pt>
                <c:pt idx="7">
                  <c:v>18206.879999999997</c:v>
                </c:pt>
                <c:pt idx="8">
                  <c:v>18693.72</c:v>
                </c:pt>
                <c:pt idx="9">
                  <c:v>19229.16</c:v>
                </c:pt>
                <c:pt idx="10">
                  <c:v>19423.919999999998</c:v>
                </c:pt>
                <c:pt idx="11">
                  <c:v>19618.68</c:v>
                </c:pt>
                <c:pt idx="12">
                  <c:v>19569.96</c:v>
                </c:pt>
              </c:numCache>
            </c:numRef>
          </c:yVal>
          <c:smooth val="1"/>
        </c:ser>
        <c:ser>
          <c:idx val="4"/>
          <c:order val="3"/>
          <c:tx>
            <c:strRef>
              <c:f>Sheet1!$A$3:$B$3</c:f>
              <c:strCache>
                <c:ptCount val="1"/>
                <c:pt idx="0">
                  <c:v>SPSW2 1.5T1D2-V</c:v>
                </c:pt>
              </c:strCache>
            </c:strRef>
          </c:tx>
          <c:xVal>
            <c:numRef>
              <c:f>Sheet1!$A$4:$A$15</c:f>
              <c:numCache>
                <c:formatCode>General</c:formatCode>
                <c:ptCount val="12"/>
                <c:pt idx="0">
                  <c:v>0</c:v>
                </c:pt>
                <c:pt idx="1">
                  <c:v>0.91583503200000005</c:v>
                </c:pt>
                <c:pt idx="2">
                  <c:v>2.7475050959999998</c:v>
                </c:pt>
                <c:pt idx="3">
                  <c:v>4.4827693008000002</c:v>
                </c:pt>
                <c:pt idx="4">
                  <c:v>7.1820817824000001</c:v>
                </c:pt>
                <c:pt idx="5">
                  <c:v>10.652610191999999</c:v>
                </c:pt>
                <c:pt idx="6">
                  <c:v>14.653360512000001</c:v>
                </c:pt>
                <c:pt idx="7">
                  <c:v>21.112429296000002</c:v>
                </c:pt>
                <c:pt idx="8">
                  <c:v>26.028963072</c:v>
                </c:pt>
                <c:pt idx="9">
                  <c:v>32.680822943999999</c:v>
                </c:pt>
                <c:pt idx="10">
                  <c:v>36.295991088000001</c:v>
                </c:pt>
                <c:pt idx="11">
                  <c:v>39.236338847999995</c:v>
                </c:pt>
              </c:numCache>
            </c:numRef>
          </c:xVal>
          <c:yVal>
            <c:numRef>
              <c:f>Sheet1!$B$4:$B$15</c:f>
              <c:numCache>
                <c:formatCode>General</c:formatCode>
                <c:ptCount val="12"/>
                <c:pt idx="0">
                  <c:v>0</c:v>
                </c:pt>
                <c:pt idx="1">
                  <c:v>1395.4745794999999</c:v>
                </c:pt>
                <c:pt idx="2">
                  <c:v>4690.3310472000003</c:v>
                </c:pt>
                <c:pt idx="3">
                  <c:v>7907.6669886</c:v>
                </c:pt>
                <c:pt idx="4">
                  <c:v>11008.717363</c:v>
                </c:pt>
                <c:pt idx="5">
                  <c:v>13101.95312</c:v>
                </c:pt>
                <c:pt idx="6">
                  <c:v>14458.586217999999</c:v>
                </c:pt>
                <c:pt idx="7">
                  <c:v>16164.171567999998</c:v>
                </c:pt>
                <c:pt idx="8">
                  <c:v>16861.980520999998</c:v>
                </c:pt>
                <c:pt idx="9">
                  <c:v>17288.329083000001</c:v>
                </c:pt>
                <c:pt idx="10">
                  <c:v>17482.106510999998</c:v>
                </c:pt>
                <c:pt idx="11">
                  <c:v>17831.058762999997</c:v>
                </c:pt>
              </c:numCache>
            </c:numRef>
          </c:yVal>
          <c:smooth val="1"/>
        </c:ser>
        <c:dLbls>
          <c:showLegendKey val="0"/>
          <c:showVal val="0"/>
          <c:showCatName val="0"/>
          <c:showSerName val="0"/>
          <c:showPercent val="0"/>
          <c:showBubbleSize val="0"/>
        </c:dLbls>
        <c:axId val="-663720752"/>
        <c:axId val="-663710960"/>
      </c:scatterChart>
      <c:valAx>
        <c:axId val="-663720752"/>
        <c:scaling>
          <c:orientation val="minMax"/>
        </c:scaling>
        <c:delete val="0"/>
        <c:axPos val="b"/>
        <c:title>
          <c:tx>
            <c:rich>
              <a:bodyPr/>
              <a:lstStyle/>
              <a:p>
                <a:pPr>
                  <a:defRPr/>
                </a:pPr>
                <a:r>
                  <a:rPr lang="en-US"/>
                  <a:t>DEFORMATION(MM)</a:t>
                </a:r>
              </a:p>
            </c:rich>
          </c:tx>
          <c:layout/>
          <c:overlay val="0"/>
        </c:title>
        <c:numFmt formatCode="General" sourceLinked="1"/>
        <c:majorTickMark val="out"/>
        <c:minorTickMark val="none"/>
        <c:tickLblPos val="nextTo"/>
        <c:crossAx val="-663710960"/>
        <c:crosses val="autoZero"/>
        <c:crossBetween val="midCat"/>
      </c:valAx>
      <c:valAx>
        <c:axId val="-663710960"/>
        <c:scaling>
          <c:orientation val="minMax"/>
        </c:scaling>
        <c:delete val="0"/>
        <c:axPos val="l"/>
        <c:majorGridlines/>
        <c:title>
          <c:tx>
            <c:rich>
              <a:bodyPr/>
              <a:lstStyle/>
              <a:p>
                <a:pPr>
                  <a:defRPr/>
                </a:pPr>
                <a:r>
                  <a:rPr lang="en-US" dirty="0" smtClean="0"/>
                  <a:t>Shear</a:t>
                </a:r>
                <a:r>
                  <a:rPr lang="en-US" baseline="0" dirty="0" smtClean="0"/>
                  <a:t> force</a:t>
                </a:r>
                <a:r>
                  <a:rPr lang="en-US" dirty="0" smtClean="0"/>
                  <a:t>(N</a:t>
                </a:r>
                <a:r>
                  <a:rPr lang="en-US" dirty="0"/>
                  <a:t>)</a:t>
                </a:r>
              </a:p>
            </c:rich>
          </c:tx>
          <c:layout/>
          <c:overlay val="0"/>
        </c:title>
        <c:numFmt formatCode="General" sourceLinked="1"/>
        <c:majorTickMark val="out"/>
        <c:minorTickMark val="none"/>
        <c:tickLblPos val="nextTo"/>
        <c:crossAx val="-663720752"/>
        <c:crosses val="autoZero"/>
        <c:crossBetween val="midCat"/>
      </c:valAx>
    </c:plotArea>
    <c:legend>
      <c:legendPos val="r"/>
      <c:layout/>
      <c:overlay val="0"/>
    </c:legend>
    <c:plotVisOnly val="1"/>
    <c:dispBlanksAs val="gap"/>
    <c:showDLblsOverMax val="0"/>
  </c:chart>
  <c:externalData r:id="rId1">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0"/>
          <c:order val="0"/>
          <c:tx>
            <c:strRef>
              <c:f>'1.5B_B'!$V$21</c:f>
              <c:strCache>
                <c:ptCount val="1"/>
                <c:pt idx="0">
                  <c:v>SPSW2 1.5T2D1</c:v>
                </c:pt>
              </c:strCache>
            </c:strRef>
          </c:tx>
          <c:xVal>
            <c:numRef>
              <c:f>'1.5B_B'!$V$22:$V$36</c:f>
              <c:numCache>
                <c:formatCode>General</c:formatCode>
                <c:ptCount val="15"/>
                <c:pt idx="0">
                  <c:v>0</c:v>
                </c:pt>
                <c:pt idx="1">
                  <c:v>0.40454385098022</c:v>
                </c:pt>
                <c:pt idx="2">
                  <c:v>1.2585808697162399</c:v>
                </c:pt>
                <c:pt idx="3">
                  <c:v>2.3373644723301603</c:v>
                </c:pt>
                <c:pt idx="4">
                  <c:v>3.3262494413929198</c:v>
                </c:pt>
                <c:pt idx="5">
                  <c:v>4.18028646012894</c:v>
                </c:pt>
                <c:pt idx="6">
                  <c:v>6.0232180895658098</c:v>
                </c:pt>
                <c:pt idx="7">
                  <c:v>8.1358359780180702</c:v>
                </c:pt>
                <c:pt idx="8">
                  <c:v>11.282259227394398</c:v>
                </c:pt>
                <c:pt idx="9">
                  <c:v>14.7434144689426</c:v>
                </c:pt>
                <c:pt idx="10">
                  <c:v>19.238346146500596</c:v>
                </c:pt>
                <c:pt idx="11">
                  <c:v>24.497377642691102</c:v>
                </c:pt>
                <c:pt idx="12">
                  <c:v>28.0483929512381</c:v>
                </c:pt>
                <c:pt idx="13">
                  <c:v>32.992817796551897</c:v>
                </c:pt>
                <c:pt idx="14">
                  <c:v>36.184200004341896</c:v>
                </c:pt>
              </c:numCache>
            </c:numRef>
          </c:xVal>
          <c:yVal>
            <c:numRef>
              <c:f>'1.5B_B'!$W$22:$W$36</c:f>
              <c:numCache>
                <c:formatCode>General</c:formatCode>
                <c:ptCount val="15"/>
                <c:pt idx="0">
                  <c:v>0</c:v>
                </c:pt>
                <c:pt idx="1">
                  <c:v>3079.3002993000005</c:v>
                </c:pt>
                <c:pt idx="2">
                  <c:v>7648.5882992999996</c:v>
                </c:pt>
                <c:pt idx="3">
                  <c:v>13012.532598600001</c:v>
                </c:pt>
                <c:pt idx="4">
                  <c:v>17780.470394400003</c:v>
                </c:pt>
                <c:pt idx="5">
                  <c:v>21654.426993000001</c:v>
                </c:pt>
                <c:pt idx="6">
                  <c:v>27018.428408400003</c:v>
                </c:pt>
                <c:pt idx="7">
                  <c:v>31686.984190200001</c:v>
                </c:pt>
                <c:pt idx="8">
                  <c:v>35163.641197199999</c:v>
                </c:pt>
                <c:pt idx="9">
                  <c:v>38342.266394400001</c:v>
                </c:pt>
                <c:pt idx="10">
                  <c:v>40130.228788800006</c:v>
                </c:pt>
                <c:pt idx="11">
                  <c:v>41024.209986000002</c:v>
                </c:pt>
                <c:pt idx="12">
                  <c:v>41620.273605600007</c:v>
                </c:pt>
                <c:pt idx="13">
                  <c:v>42216.222993000003</c:v>
                </c:pt>
                <c:pt idx="14">
                  <c:v>42514.254802800002</c:v>
                </c:pt>
              </c:numCache>
            </c:numRef>
          </c:yVal>
          <c:smooth val="1"/>
        </c:ser>
        <c:ser>
          <c:idx val="1"/>
          <c:order val="1"/>
          <c:tx>
            <c:strRef>
              <c:f>'1.5B_B'!$Y$21</c:f>
              <c:strCache>
                <c:ptCount val="1"/>
                <c:pt idx="0">
                  <c:v>SPSW2 -1.5T2D1-V</c:v>
                </c:pt>
              </c:strCache>
            </c:strRef>
          </c:tx>
          <c:xVal>
            <c:numRef>
              <c:f>'1.5B_B'!$Y$22:$Y$35</c:f>
              <c:numCache>
                <c:formatCode>General</c:formatCode>
                <c:ptCount val="14"/>
                <c:pt idx="0">
                  <c:v>0</c:v>
                </c:pt>
                <c:pt idx="1">
                  <c:v>0.25880399294400003</c:v>
                </c:pt>
                <c:pt idx="2">
                  <c:v>0.81954690288120002</c:v>
                </c:pt>
                <c:pt idx="3">
                  <c:v>1.811627950608</c:v>
                </c:pt>
                <c:pt idx="4">
                  <c:v>2.8468439223839996</c:v>
                </c:pt>
                <c:pt idx="5">
                  <c:v>3.9251938929839998</c:v>
                </c:pt>
                <c:pt idx="6">
                  <c:v>5.3917591052520004</c:v>
                </c:pt>
                <c:pt idx="7">
                  <c:v>7.8935310370440002</c:v>
                </c:pt>
                <c:pt idx="8">
                  <c:v>11.473625182679999</c:v>
                </c:pt>
                <c:pt idx="9">
                  <c:v>16.002695059200001</c:v>
                </c:pt>
                <c:pt idx="10">
                  <c:v>21.049428435119999</c:v>
                </c:pt>
                <c:pt idx="11">
                  <c:v>25.017719317920001</c:v>
                </c:pt>
                <c:pt idx="12">
                  <c:v>29.848782699719997</c:v>
                </c:pt>
                <c:pt idx="13">
                  <c:v>34.766077070160001</c:v>
                </c:pt>
              </c:numCache>
            </c:numRef>
          </c:xVal>
          <c:yVal>
            <c:numRef>
              <c:f>'1.5B_B'!$Z$22:$Z$35</c:f>
              <c:numCache>
                <c:formatCode>General</c:formatCode>
                <c:ptCount val="14"/>
                <c:pt idx="0">
                  <c:v>0</c:v>
                </c:pt>
                <c:pt idx="1">
                  <c:v>1555.7991717800001</c:v>
                </c:pt>
                <c:pt idx="2">
                  <c:v>4209.8119999999999</c:v>
                </c:pt>
                <c:pt idx="3">
                  <c:v>8694.1774141100013</c:v>
                </c:pt>
                <c:pt idx="4">
                  <c:v>12904.0209877</c:v>
                </c:pt>
                <c:pt idx="5">
                  <c:v>16747.684589</c:v>
                </c:pt>
                <c:pt idx="6">
                  <c:v>20683.016846600003</c:v>
                </c:pt>
                <c:pt idx="7">
                  <c:v>26082.521717800002</c:v>
                </c:pt>
                <c:pt idx="8">
                  <c:v>29194.099012300001</c:v>
                </c:pt>
                <c:pt idx="9">
                  <c:v>31665.153411000003</c:v>
                </c:pt>
                <c:pt idx="10">
                  <c:v>33129.4312699</c:v>
                </c:pt>
                <c:pt idx="11">
                  <c:v>34319.124141100001</c:v>
                </c:pt>
                <c:pt idx="12">
                  <c:v>35051.210447900005</c:v>
                </c:pt>
                <c:pt idx="13">
                  <c:v>36149.445153400004</c:v>
                </c:pt>
              </c:numCache>
            </c:numRef>
          </c:yVal>
          <c:smooth val="1"/>
        </c:ser>
        <c:ser>
          <c:idx val="2"/>
          <c:order val="2"/>
          <c:tx>
            <c:strRef>
              <c:f>'1.5B_B'!$AB$21</c:f>
              <c:strCache>
                <c:ptCount val="1"/>
                <c:pt idx="0">
                  <c:v>SPSW4 1.5T2D1-V</c:v>
                </c:pt>
              </c:strCache>
            </c:strRef>
          </c:tx>
          <c:xVal>
            <c:numRef>
              <c:f>'1.5B_B'!$AB$22:$AB$36</c:f>
              <c:numCache>
                <c:formatCode>General</c:formatCode>
                <c:ptCount val="15"/>
                <c:pt idx="0">
                  <c:v>0</c:v>
                </c:pt>
                <c:pt idx="1">
                  <c:v>0.38112763957127999</c:v>
                </c:pt>
                <c:pt idx="2">
                  <c:v>1.1857304342217601</c:v>
                </c:pt>
                <c:pt idx="3">
                  <c:v>2.4561558994593597</c:v>
                </c:pt>
                <c:pt idx="4">
                  <c:v>3.4301487561415196</c:v>
                </c:pt>
                <c:pt idx="5">
                  <c:v>5.25110100653324</c:v>
                </c:pt>
                <c:pt idx="6">
                  <c:v>6.4791789562629196</c:v>
                </c:pt>
                <c:pt idx="7">
                  <c:v>8.9776823712302001</c:v>
                </c:pt>
                <c:pt idx="8">
                  <c:v>10.883365986842401</c:v>
                </c:pt>
                <c:pt idx="9">
                  <c:v>13.635954494857199</c:v>
                </c:pt>
                <c:pt idx="10">
                  <c:v>17.828285861731999</c:v>
                </c:pt>
                <c:pt idx="11">
                  <c:v>23.0370666034108</c:v>
                </c:pt>
                <c:pt idx="12">
                  <c:v>27.356567686525597</c:v>
                </c:pt>
                <c:pt idx="13">
                  <c:v>30.871356972375995</c:v>
                </c:pt>
                <c:pt idx="14">
                  <c:v>34.089749983875599</c:v>
                </c:pt>
              </c:numCache>
            </c:numRef>
          </c:xVal>
          <c:yVal>
            <c:numRef>
              <c:f>'1.5B_B'!$AC$22:$AC$36</c:f>
              <c:numCache>
                <c:formatCode>General</c:formatCode>
                <c:ptCount val="15"/>
                <c:pt idx="0">
                  <c:v>0</c:v>
                </c:pt>
                <c:pt idx="1">
                  <c:v>2176.4125838699997</c:v>
                </c:pt>
                <c:pt idx="2">
                  <c:v>5907.3936663600007</c:v>
                </c:pt>
                <c:pt idx="3">
                  <c:v>11296.59783318</c:v>
                </c:pt>
                <c:pt idx="4">
                  <c:v>14405.806341</c:v>
                </c:pt>
                <c:pt idx="5">
                  <c:v>20520.4376682</c:v>
                </c:pt>
                <c:pt idx="6">
                  <c:v>23318.6466636</c:v>
                </c:pt>
                <c:pt idx="7">
                  <c:v>26427.8074977</c:v>
                </c:pt>
                <c:pt idx="8">
                  <c:v>28707.922341000001</c:v>
                </c:pt>
                <c:pt idx="9">
                  <c:v>30366.133506899998</c:v>
                </c:pt>
                <c:pt idx="10">
                  <c:v>31713.392834099999</c:v>
                </c:pt>
                <c:pt idx="11">
                  <c:v>32749.819506899999</c:v>
                </c:pt>
                <c:pt idx="12">
                  <c:v>34097.078834100001</c:v>
                </c:pt>
                <c:pt idx="13">
                  <c:v>35237.076663599997</c:v>
                </c:pt>
                <c:pt idx="14">
                  <c:v>35755.29</c:v>
                </c:pt>
              </c:numCache>
            </c:numRef>
          </c:yVal>
          <c:smooth val="1"/>
        </c:ser>
        <c:ser>
          <c:idx val="3"/>
          <c:order val="3"/>
          <c:tx>
            <c:strRef>
              <c:f>'1.5B_B'!$AE$21</c:f>
              <c:strCache>
                <c:ptCount val="1"/>
                <c:pt idx="0">
                  <c:v>SPSW4 1.5T2D1</c:v>
                </c:pt>
              </c:strCache>
            </c:strRef>
          </c:tx>
          <c:xVal>
            <c:numRef>
              <c:f>'1.5B_B'!$AE$22:$AE$36</c:f>
              <c:numCache>
                <c:formatCode>General</c:formatCode>
                <c:ptCount val="15"/>
                <c:pt idx="0">
                  <c:v>0</c:v>
                </c:pt>
                <c:pt idx="1">
                  <c:v>0.64724117151539995</c:v>
                </c:pt>
                <c:pt idx="2">
                  <c:v>1.2135755696400001</c:v>
                </c:pt>
                <c:pt idx="3">
                  <c:v>2.5080561772559999</c:v>
                </c:pt>
                <c:pt idx="4">
                  <c:v>4.3688807277780004</c:v>
                </c:pt>
                <c:pt idx="5">
                  <c:v>6.8769369050340003</c:v>
                </c:pt>
                <c:pt idx="6">
                  <c:v>9.4254716325000008</c:v>
                </c:pt>
                <c:pt idx="7">
                  <c:v>11.32670531664</c:v>
                </c:pt>
                <c:pt idx="8">
                  <c:v>13.26846093636</c:v>
                </c:pt>
                <c:pt idx="9">
                  <c:v>16.585532785080002</c:v>
                </c:pt>
                <c:pt idx="10">
                  <c:v>19.902691404540001</c:v>
                </c:pt>
                <c:pt idx="11">
                  <c:v>23.017500658320003</c:v>
                </c:pt>
                <c:pt idx="12">
                  <c:v>26.294137342200003</c:v>
                </c:pt>
                <c:pt idx="13">
                  <c:v>29.611295961660002</c:v>
                </c:pt>
                <c:pt idx="14">
                  <c:v>32.604799720919999</c:v>
                </c:pt>
              </c:numCache>
            </c:numRef>
          </c:xVal>
          <c:yVal>
            <c:numRef>
              <c:f>'1.5B_B'!$AF$22:$AF$36</c:f>
              <c:numCache>
                <c:formatCode>General</c:formatCode>
                <c:ptCount val="15"/>
                <c:pt idx="0">
                  <c:v>0</c:v>
                </c:pt>
                <c:pt idx="1">
                  <c:v>2886.7541983699998</c:v>
                </c:pt>
                <c:pt idx="2">
                  <c:v>5372.5813283099997</c:v>
                </c:pt>
                <c:pt idx="3">
                  <c:v>10023.499466400001</c:v>
                </c:pt>
                <c:pt idx="4">
                  <c:v>15556.453466399998</c:v>
                </c:pt>
                <c:pt idx="5">
                  <c:v>19806.407649699999</c:v>
                </c:pt>
                <c:pt idx="6">
                  <c:v>22532.770733199999</c:v>
                </c:pt>
                <c:pt idx="7">
                  <c:v>23895.906166999997</c:v>
                </c:pt>
                <c:pt idx="8">
                  <c:v>24778.043466399999</c:v>
                </c:pt>
                <c:pt idx="9">
                  <c:v>25980.815450099999</c:v>
                </c:pt>
                <c:pt idx="10">
                  <c:v>26542.133633399997</c:v>
                </c:pt>
                <c:pt idx="11">
                  <c:v>27504.406549899999</c:v>
                </c:pt>
                <c:pt idx="12">
                  <c:v>28226.088183299998</c:v>
                </c:pt>
                <c:pt idx="13">
                  <c:v>29108.1332668</c:v>
                </c:pt>
                <c:pt idx="14">
                  <c:v>29348.724549899998</c:v>
                </c:pt>
              </c:numCache>
            </c:numRef>
          </c:yVal>
          <c:smooth val="1"/>
        </c:ser>
        <c:dLbls>
          <c:showLegendKey val="0"/>
          <c:showVal val="0"/>
          <c:showCatName val="0"/>
          <c:showSerName val="0"/>
          <c:showPercent val="0"/>
          <c:showBubbleSize val="0"/>
        </c:dLbls>
        <c:axId val="-663708240"/>
        <c:axId val="-663714224"/>
      </c:scatterChart>
      <c:valAx>
        <c:axId val="-663708240"/>
        <c:scaling>
          <c:orientation val="minMax"/>
        </c:scaling>
        <c:delete val="0"/>
        <c:axPos val="b"/>
        <c:title>
          <c:tx>
            <c:rich>
              <a:bodyPr/>
              <a:lstStyle/>
              <a:p>
                <a:pPr>
                  <a:defRPr/>
                </a:pPr>
                <a:r>
                  <a:rPr lang="en-US"/>
                  <a:t>DEFORMATION(MM)</a:t>
                </a:r>
              </a:p>
            </c:rich>
          </c:tx>
          <c:layout/>
          <c:overlay val="0"/>
        </c:title>
        <c:numFmt formatCode="General" sourceLinked="1"/>
        <c:majorTickMark val="out"/>
        <c:minorTickMark val="none"/>
        <c:tickLblPos val="nextTo"/>
        <c:crossAx val="-663714224"/>
        <c:crosses val="autoZero"/>
        <c:crossBetween val="midCat"/>
      </c:valAx>
      <c:valAx>
        <c:axId val="-663714224"/>
        <c:scaling>
          <c:orientation val="minMax"/>
        </c:scaling>
        <c:delete val="0"/>
        <c:axPos val="l"/>
        <c:majorGridlines/>
        <c:title>
          <c:tx>
            <c:rich>
              <a:bodyPr/>
              <a:lstStyle/>
              <a:p>
                <a:pPr>
                  <a:defRPr/>
                </a:pPr>
                <a:r>
                  <a:rPr lang="en-US" dirty="0" smtClean="0"/>
                  <a:t>Shear</a:t>
                </a:r>
                <a:r>
                  <a:rPr lang="en-US" baseline="0" dirty="0" smtClean="0"/>
                  <a:t> force</a:t>
                </a:r>
                <a:r>
                  <a:rPr lang="en-US" dirty="0" smtClean="0"/>
                  <a:t>(N</a:t>
                </a:r>
                <a:r>
                  <a:rPr lang="en-US" dirty="0"/>
                  <a:t>)</a:t>
                </a:r>
              </a:p>
            </c:rich>
          </c:tx>
          <c:layout/>
          <c:overlay val="0"/>
        </c:title>
        <c:numFmt formatCode="General" sourceLinked="1"/>
        <c:majorTickMark val="out"/>
        <c:minorTickMark val="none"/>
        <c:tickLblPos val="nextTo"/>
        <c:crossAx val="-663708240"/>
        <c:crosses val="autoZero"/>
        <c:crossBetween val="midCat"/>
      </c:valAx>
    </c:plotArea>
    <c:legend>
      <c:legendPos val="r"/>
      <c:layout/>
      <c:overlay val="0"/>
    </c:legend>
    <c:plotVisOnly val="1"/>
    <c:dispBlanksAs val="gap"/>
    <c:showDLblsOverMax val="0"/>
  </c:chart>
  <c:externalData r:id="rId1">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0"/>
          <c:order val="0"/>
          <c:tx>
            <c:strRef>
              <c:f>'1.5B_B'!$A$21</c:f>
              <c:strCache>
                <c:ptCount val="1"/>
                <c:pt idx="0">
                  <c:v>SPSW2 1.5T2D2</c:v>
                </c:pt>
              </c:strCache>
            </c:strRef>
          </c:tx>
          <c:xVal>
            <c:numRef>
              <c:f>'1.5B_B'!$A$22:$A$36</c:f>
              <c:numCache>
                <c:formatCode>General</c:formatCode>
                <c:ptCount val="15"/>
                <c:pt idx="0">
                  <c:v>0</c:v>
                </c:pt>
                <c:pt idx="1">
                  <c:v>0.31468499999999999</c:v>
                </c:pt>
                <c:pt idx="2">
                  <c:v>0.97902</c:v>
                </c:pt>
                <c:pt idx="3">
                  <c:v>1.8181800000000001</c:v>
                </c:pt>
                <c:pt idx="4">
                  <c:v>2.5874099999999998</c:v>
                </c:pt>
                <c:pt idx="5">
                  <c:v>3.2517449999999997</c:v>
                </c:pt>
                <c:pt idx="6">
                  <c:v>4.6853175</c:v>
                </c:pt>
                <c:pt idx="7">
                  <c:v>6.3286725000000006</c:v>
                </c:pt>
                <c:pt idx="8">
                  <c:v>8.7761999999999993</c:v>
                </c:pt>
                <c:pt idx="9">
                  <c:v>11.46855</c:v>
                </c:pt>
                <c:pt idx="10">
                  <c:v>14.965049999999998</c:v>
                </c:pt>
                <c:pt idx="11">
                  <c:v>19.055925000000002</c:v>
                </c:pt>
                <c:pt idx="12">
                  <c:v>21.818175</c:v>
                </c:pt>
                <c:pt idx="13">
                  <c:v>25.664324999999998</c:v>
                </c:pt>
                <c:pt idx="14">
                  <c:v>28.146825</c:v>
                </c:pt>
              </c:numCache>
            </c:numRef>
          </c:xVal>
          <c:yVal>
            <c:numRef>
              <c:f>'1.5B_B'!$B$22:$B$36</c:f>
              <c:numCache>
                <c:formatCode>General</c:formatCode>
                <c:ptCount val="15"/>
                <c:pt idx="0">
                  <c:v>0</c:v>
                </c:pt>
                <c:pt idx="1">
                  <c:v>3450.4320000000002</c:v>
                </c:pt>
                <c:pt idx="2">
                  <c:v>8570.4319999999989</c:v>
                </c:pt>
                <c:pt idx="3">
                  <c:v>14580.864</c:v>
                </c:pt>
                <c:pt idx="4">
                  <c:v>19923.456000000002</c:v>
                </c:pt>
                <c:pt idx="5">
                  <c:v>24264.32</c:v>
                </c:pt>
                <c:pt idx="6">
                  <c:v>30274.816000000003</c:v>
                </c:pt>
                <c:pt idx="7">
                  <c:v>35506.048000000003</c:v>
                </c:pt>
                <c:pt idx="8">
                  <c:v>39401.727999999996</c:v>
                </c:pt>
                <c:pt idx="9">
                  <c:v>42963.455999999998</c:v>
                </c:pt>
                <c:pt idx="10">
                  <c:v>44966.912000000004</c:v>
                </c:pt>
                <c:pt idx="11">
                  <c:v>45968.639999999999</c:v>
                </c:pt>
                <c:pt idx="12">
                  <c:v>46636.544000000002</c:v>
                </c:pt>
                <c:pt idx="13">
                  <c:v>47304.32</c:v>
                </c:pt>
                <c:pt idx="14">
                  <c:v>47638.272000000004</c:v>
                </c:pt>
              </c:numCache>
            </c:numRef>
          </c:yVal>
          <c:smooth val="1"/>
        </c:ser>
        <c:ser>
          <c:idx val="1"/>
          <c:order val="1"/>
          <c:tx>
            <c:strRef>
              <c:f>'1.5B_B'!$D$21</c:f>
              <c:strCache>
                <c:ptCount val="1"/>
                <c:pt idx="0">
                  <c:v>SPSW2 1.5T2D2-V</c:v>
                </c:pt>
              </c:strCache>
            </c:strRef>
          </c:tx>
          <c:xVal>
            <c:numRef>
              <c:f>'1.5B_B'!$D$22:$D$35</c:f>
              <c:numCache>
                <c:formatCode>General</c:formatCode>
                <c:ptCount val="14"/>
                <c:pt idx="0">
                  <c:v>0</c:v>
                </c:pt>
                <c:pt idx="1">
                  <c:v>0.22377600000000003</c:v>
                </c:pt>
                <c:pt idx="2">
                  <c:v>0.70862480000000005</c:v>
                </c:pt>
                <c:pt idx="3">
                  <c:v>1.566432</c:v>
                </c:pt>
                <c:pt idx="4">
                  <c:v>2.4615360000000002</c:v>
                </c:pt>
                <c:pt idx="5">
                  <c:v>3.3939360000000001</c:v>
                </c:pt>
                <c:pt idx="6">
                  <c:v>4.6620080000000002</c:v>
                </c:pt>
                <c:pt idx="7">
                  <c:v>6.8251760000000008</c:v>
                </c:pt>
                <c:pt idx="8">
                  <c:v>9.9207200000000011</c:v>
                </c:pt>
                <c:pt idx="9">
                  <c:v>13.8368</c:v>
                </c:pt>
                <c:pt idx="10">
                  <c:v>18.200479999999999</c:v>
                </c:pt>
                <c:pt idx="11">
                  <c:v>21.631680000000003</c:v>
                </c:pt>
                <c:pt idx="12">
                  <c:v>25.808880000000002</c:v>
                </c:pt>
                <c:pt idx="13">
                  <c:v>30.060640000000003</c:v>
                </c:pt>
              </c:numCache>
            </c:numRef>
          </c:xVal>
          <c:yVal>
            <c:numRef>
              <c:f>'1.5B_B'!$E$22:$E$35</c:f>
              <c:numCache>
                <c:formatCode>General</c:formatCode>
                <c:ptCount val="14"/>
                <c:pt idx="0">
                  <c:v>0</c:v>
                </c:pt>
                <c:pt idx="1">
                  <c:v>1773.912</c:v>
                </c:pt>
                <c:pt idx="2">
                  <c:v>4800</c:v>
                </c:pt>
                <c:pt idx="3">
                  <c:v>9913.0439999999999</c:v>
                </c:pt>
                <c:pt idx="4">
                  <c:v>14713.08</c:v>
                </c:pt>
                <c:pt idx="5">
                  <c:v>19095.599999999999</c:v>
                </c:pt>
                <c:pt idx="6">
                  <c:v>23582.639999999999</c:v>
                </c:pt>
                <c:pt idx="7">
                  <c:v>29739.119999999995</c:v>
                </c:pt>
                <c:pt idx="8">
                  <c:v>33286.92</c:v>
                </c:pt>
                <c:pt idx="9">
                  <c:v>36104.400000000001</c:v>
                </c:pt>
                <c:pt idx="10">
                  <c:v>37773.96</c:v>
                </c:pt>
                <c:pt idx="11">
                  <c:v>39130.44</c:v>
                </c:pt>
                <c:pt idx="12">
                  <c:v>39965.160000000003</c:v>
                </c:pt>
                <c:pt idx="13">
                  <c:v>41217.360000000001</c:v>
                </c:pt>
              </c:numCache>
            </c:numRef>
          </c:yVal>
          <c:smooth val="1"/>
        </c:ser>
        <c:ser>
          <c:idx val="2"/>
          <c:order val="2"/>
          <c:tx>
            <c:strRef>
              <c:f>'1.5B_B'!$G$21</c:f>
              <c:strCache>
                <c:ptCount val="1"/>
                <c:pt idx="0">
                  <c:v>SPSW4 1.5T2D2-V</c:v>
                </c:pt>
              </c:strCache>
            </c:strRef>
          </c:tx>
          <c:xVal>
            <c:numRef>
              <c:f>'1.5B_B'!$G$22:$G$36</c:f>
              <c:numCache>
                <c:formatCode>General</c:formatCode>
                <c:ptCount val="15"/>
                <c:pt idx="0">
                  <c:v>0</c:v>
                </c:pt>
                <c:pt idx="1">
                  <c:v>0.31491996480000001</c:v>
                </c:pt>
                <c:pt idx="2">
                  <c:v>0.97975100160000006</c:v>
                </c:pt>
                <c:pt idx="3">
                  <c:v>2.0294842175999999</c:v>
                </c:pt>
                <c:pt idx="4">
                  <c:v>2.8342796832000001</c:v>
                </c:pt>
                <c:pt idx="5">
                  <c:v>4.3389047984000007</c:v>
                </c:pt>
                <c:pt idx="6">
                  <c:v>5.3536469071999999</c:v>
                </c:pt>
                <c:pt idx="7">
                  <c:v>7.418122232</c:v>
                </c:pt>
                <c:pt idx="8">
                  <c:v>8.9927595839999999</c:v>
                </c:pt>
                <c:pt idx="9">
                  <c:v>11.267181552</c:v>
                </c:pt>
                <c:pt idx="10">
                  <c:v>14.73124112</c:v>
                </c:pt>
                <c:pt idx="11">
                  <c:v>19.035177328</c:v>
                </c:pt>
                <c:pt idx="12">
                  <c:v>22.604315295999999</c:v>
                </c:pt>
                <c:pt idx="13">
                  <c:v>25.508532159999998</c:v>
                </c:pt>
                <c:pt idx="14">
                  <c:v>28.167841295999999</c:v>
                </c:pt>
              </c:numCache>
            </c:numRef>
          </c:xVal>
          <c:yVal>
            <c:numRef>
              <c:f>'1.5B_B'!$H$22:$H$36</c:f>
              <c:numCache>
                <c:formatCode>General</c:formatCode>
                <c:ptCount val="15"/>
                <c:pt idx="0">
                  <c:v>0</c:v>
                </c:pt>
                <c:pt idx="1">
                  <c:v>2514.54236481</c:v>
                </c:pt>
                <c:pt idx="2">
                  <c:v>6825.1726486799998</c:v>
                </c:pt>
                <c:pt idx="3">
                  <c:v>13051.64932434</c:v>
                </c:pt>
                <c:pt idx="4">
                  <c:v>16643.907782999999</c:v>
                </c:pt>
                <c:pt idx="5">
                  <c:v>23708.514756600001</c:v>
                </c:pt>
                <c:pt idx="6">
                  <c:v>26941.456486799998</c:v>
                </c:pt>
                <c:pt idx="7">
                  <c:v>30533.659865100002</c:v>
                </c:pt>
                <c:pt idx="8">
                  <c:v>33168.015782999995</c:v>
                </c:pt>
                <c:pt idx="9">
                  <c:v>35083.848404699995</c:v>
                </c:pt>
                <c:pt idx="10">
                  <c:v>36640.419378300001</c:v>
                </c:pt>
                <c:pt idx="11">
                  <c:v>37837.866404699998</c:v>
                </c:pt>
                <c:pt idx="12">
                  <c:v>39394.437378299997</c:v>
                </c:pt>
                <c:pt idx="13">
                  <c:v>40711.546486799998</c:v>
                </c:pt>
                <c:pt idx="14">
                  <c:v>41310.269999999997</c:v>
                </c:pt>
              </c:numCache>
            </c:numRef>
          </c:yVal>
          <c:smooth val="1"/>
        </c:ser>
        <c:ser>
          <c:idx val="3"/>
          <c:order val="3"/>
          <c:tx>
            <c:strRef>
              <c:f>'1.5B_B'!$J$21</c:f>
              <c:strCache>
                <c:ptCount val="1"/>
                <c:pt idx="0">
                  <c:v>SPSW4 1.5T2D2</c:v>
                </c:pt>
              </c:strCache>
            </c:strRef>
          </c:tx>
          <c:xVal>
            <c:numRef>
              <c:f>'1.5B_B'!$J$22:$J$36</c:f>
              <c:numCache>
                <c:formatCode>General</c:formatCode>
                <c:ptCount val="15"/>
                <c:pt idx="0">
                  <c:v>0</c:v>
                </c:pt>
                <c:pt idx="1">
                  <c:v>0.59599087900000003</c:v>
                </c:pt>
                <c:pt idx="2">
                  <c:v>1.1174814000000002</c:v>
                </c:pt>
                <c:pt idx="3">
                  <c:v>2.3094615599999999</c:v>
                </c:pt>
                <c:pt idx="4">
                  <c:v>4.0229410300000001</c:v>
                </c:pt>
                <c:pt idx="5">
                  <c:v>6.3324025900000009</c:v>
                </c:pt>
                <c:pt idx="6">
                  <c:v>8.6791375000000013</c:v>
                </c:pt>
                <c:pt idx="7">
                  <c:v>10.4298264</c:v>
                </c:pt>
                <c:pt idx="8">
                  <c:v>12.217828600000001</c:v>
                </c:pt>
                <c:pt idx="9">
                  <c:v>15.2722458</c:v>
                </c:pt>
                <c:pt idx="10">
                  <c:v>18.326742900000003</c:v>
                </c:pt>
                <c:pt idx="11">
                  <c:v>21.194913200000002</c:v>
                </c:pt>
                <c:pt idx="12">
                  <c:v>24.212097000000004</c:v>
                </c:pt>
                <c:pt idx="13">
                  <c:v>27.266594100000002</c:v>
                </c:pt>
                <c:pt idx="14">
                  <c:v>30.023064200000004</c:v>
                </c:pt>
              </c:numCache>
            </c:numRef>
          </c:xVal>
          <c:yVal>
            <c:numRef>
              <c:f>'1.5B_B'!$K$22:$K$36</c:f>
              <c:numCache>
                <c:formatCode>General</c:formatCode>
                <c:ptCount val="15"/>
                <c:pt idx="0">
                  <c:v>0</c:v>
                </c:pt>
                <c:pt idx="1">
                  <c:v>3540.9765032099995</c:v>
                </c:pt>
                <c:pt idx="2">
                  <c:v>6590.1642252299998</c:v>
                </c:pt>
                <c:pt idx="3">
                  <c:v>12295.1154312</c:v>
                </c:pt>
                <c:pt idx="4">
                  <c:v>19081.997431199998</c:v>
                </c:pt>
                <c:pt idx="5">
                  <c:v>24295.114610099998</c:v>
                </c:pt>
                <c:pt idx="6">
                  <c:v>27639.350715599998</c:v>
                </c:pt>
                <c:pt idx="7">
                  <c:v>29311.412210999999</c:v>
                </c:pt>
                <c:pt idx="8">
                  <c:v>30393.467431199995</c:v>
                </c:pt>
                <c:pt idx="9">
                  <c:v>31868.822463299999</c:v>
                </c:pt>
                <c:pt idx="10">
                  <c:v>32557.351642199996</c:v>
                </c:pt>
                <c:pt idx="11">
                  <c:v>33737.703536699999</c:v>
                </c:pt>
                <c:pt idx="12">
                  <c:v>34622.9391789</c:v>
                </c:pt>
                <c:pt idx="13">
                  <c:v>35704.881284399999</c:v>
                </c:pt>
                <c:pt idx="14">
                  <c:v>35999.997536699993</c:v>
                </c:pt>
              </c:numCache>
            </c:numRef>
          </c:yVal>
          <c:smooth val="1"/>
        </c:ser>
        <c:dLbls>
          <c:showLegendKey val="0"/>
          <c:showVal val="0"/>
          <c:showCatName val="0"/>
          <c:showSerName val="0"/>
          <c:showPercent val="0"/>
          <c:showBubbleSize val="0"/>
        </c:dLbls>
        <c:axId val="-663722384"/>
        <c:axId val="-663714768"/>
      </c:scatterChart>
      <c:valAx>
        <c:axId val="-663722384"/>
        <c:scaling>
          <c:orientation val="minMax"/>
        </c:scaling>
        <c:delete val="0"/>
        <c:axPos val="b"/>
        <c:title>
          <c:tx>
            <c:rich>
              <a:bodyPr/>
              <a:lstStyle/>
              <a:p>
                <a:pPr>
                  <a:defRPr/>
                </a:pPr>
                <a:r>
                  <a:rPr lang="en-US"/>
                  <a:t>DEFORMATION(MM)</a:t>
                </a:r>
              </a:p>
            </c:rich>
          </c:tx>
          <c:layout/>
          <c:overlay val="0"/>
        </c:title>
        <c:numFmt formatCode="General" sourceLinked="1"/>
        <c:majorTickMark val="out"/>
        <c:minorTickMark val="none"/>
        <c:tickLblPos val="nextTo"/>
        <c:crossAx val="-663714768"/>
        <c:crosses val="autoZero"/>
        <c:crossBetween val="midCat"/>
      </c:valAx>
      <c:valAx>
        <c:axId val="-663714768"/>
        <c:scaling>
          <c:orientation val="minMax"/>
        </c:scaling>
        <c:delete val="0"/>
        <c:axPos val="l"/>
        <c:majorGridlines/>
        <c:title>
          <c:tx>
            <c:rich>
              <a:bodyPr/>
              <a:lstStyle/>
              <a:p>
                <a:pPr>
                  <a:defRPr/>
                </a:pPr>
                <a:r>
                  <a:rPr lang="en-US" dirty="0" smtClean="0"/>
                  <a:t>Shear</a:t>
                </a:r>
                <a:r>
                  <a:rPr lang="en-US" baseline="0" dirty="0" smtClean="0"/>
                  <a:t> force</a:t>
                </a:r>
                <a:r>
                  <a:rPr lang="en-US" dirty="0" smtClean="0"/>
                  <a:t>(N</a:t>
                </a:r>
                <a:r>
                  <a:rPr lang="en-US" dirty="0"/>
                  <a:t>)</a:t>
                </a:r>
              </a:p>
            </c:rich>
          </c:tx>
          <c:layout/>
          <c:overlay val="0"/>
        </c:title>
        <c:numFmt formatCode="General" sourceLinked="1"/>
        <c:majorTickMark val="out"/>
        <c:minorTickMark val="none"/>
        <c:tickLblPos val="nextTo"/>
        <c:crossAx val="-663722384"/>
        <c:crosses val="autoZero"/>
        <c:crossBetween val="midCat"/>
      </c:valAx>
    </c:plotArea>
    <c:legend>
      <c:legendPos val="r"/>
      <c:layout/>
      <c:overlay val="0"/>
    </c:legend>
    <c:plotVisOnly val="1"/>
    <c:dispBlanksAs val="gap"/>
    <c:showDLblsOverMax val="0"/>
  </c:chart>
  <c:externalData r:id="rId1">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0"/>
          <c:order val="0"/>
          <c:tx>
            <c:strRef>
              <c:f>'1.5B_B'!$V$2</c:f>
              <c:strCache>
                <c:ptCount val="1"/>
                <c:pt idx="0">
                  <c:v>SPSW2 1.5T1D1</c:v>
                </c:pt>
              </c:strCache>
            </c:strRef>
          </c:tx>
          <c:xVal>
            <c:numRef>
              <c:f>'1.5B_B'!$V$3:$V$14</c:f>
              <c:numCache>
                <c:formatCode>General</c:formatCode>
                <c:ptCount val="12"/>
                <c:pt idx="0">
                  <c:v>0</c:v>
                </c:pt>
                <c:pt idx="1">
                  <c:v>0.25368519894000002</c:v>
                </c:pt>
                <c:pt idx="2">
                  <c:v>1.0992989095000001</c:v>
                </c:pt>
                <c:pt idx="3">
                  <c:v>2.1986068671000001</c:v>
                </c:pt>
                <c:pt idx="4">
                  <c:v>4.2703684203000005</c:v>
                </c:pt>
                <c:pt idx="5">
                  <c:v>6.6380933244999998</c:v>
                </c:pt>
                <c:pt idx="6">
                  <c:v>10.485662128000001</c:v>
                </c:pt>
                <c:pt idx="7">
                  <c:v>14.671494149999999</c:v>
                </c:pt>
                <c:pt idx="8">
                  <c:v>19.618271382000003</c:v>
                </c:pt>
                <c:pt idx="9">
                  <c:v>24.353775478999999</c:v>
                </c:pt>
                <c:pt idx="10">
                  <c:v>29.131534203000001</c:v>
                </c:pt>
                <c:pt idx="11">
                  <c:v>33.993802181</c:v>
                </c:pt>
              </c:numCache>
            </c:numRef>
          </c:xVal>
          <c:yVal>
            <c:numRef>
              <c:f>'1.5B_B'!$W$3:$W$14</c:f>
              <c:numCache>
                <c:formatCode>General</c:formatCode>
                <c:ptCount val="12"/>
                <c:pt idx="0">
                  <c:v>0</c:v>
                </c:pt>
                <c:pt idx="1">
                  <c:v>333.24177919999994</c:v>
                </c:pt>
                <c:pt idx="2">
                  <c:v>2832.5510159999999</c:v>
                </c:pt>
                <c:pt idx="3">
                  <c:v>6039.9969799999999</c:v>
                </c:pt>
                <c:pt idx="4">
                  <c:v>9913.9285559999989</c:v>
                </c:pt>
                <c:pt idx="5">
                  <c:v>13163.062599999999</c:v>
                </c:pt>
                <c:pt idx="6">
                  <c:v>15787.358039999997</c:v>
                </c:pt>
                <c:pt idx="7">
                  <c:v>17328.58484</c:v>
                </c:pt>
                <c:pt idx="8">
                  <c:v>19660.244360000001</c:v>
                </c:pt>
                <c:pt idx="9">
                  <c:v>20350.137159999998</c:v>
                </c:pt>
                <c:pt idx="10">
                  <c:v>21138.534019999999</c:v>
                </c:pt>
                <c:pt idx="11">
                  <c:v>21384.854899999998</c:v>
                </c:pt>
              </c:numCache>
            </c:numRef>
          </c:yVal>
          <c:smooth val="1"/>
        </c:ser>
        <c:ser>
          <c:idx val="1"/>
          <c:order val="1"/>
          <c:tx>
            <c:strRef>
              <c:f>'1.5B_B'!$Y$2</c:f>
              <c:strCache>
                <c:ptCount val="1"/>
                <c:pt idx="0">
                  <c:v>SPSW2 1.5T1D2-V</c:v>
                </c:pt>
              </c:strCache>
            </c:strRef>
          </c:tx>
          <c:xVal>
            <c:numRef>
              <c:f>'1.5B_B'!$Y$3:$Y$14</c:f>
              <c:numCache>
                <c:formatCode>General</c:formatCode>
                <c:ptCount val="12"/>
                <c:pt idx="0">
                  <c:v>0</c:v>
                </c:pt>
                <c:pt idx="1">
                  <c:v>0.91583503200000005</c:v>
                </c:pt>
                <c:pt idx="2">
                  <c:v>2.7475050959999998</c:v>
                </c:pt>
                <c:pt idx="3">
                  <c:v>4.4827693008000002</c:v>
                </c:pt>
                <c:pt idx="4">
                  <c:v>7.1820817824000001</c:v>
                </c:pt>
                <c:pt idx="5">
                  <c:v>10.652610191999999</c:v>
                </c:pt>
                <c:pt idx="6">
                  <c:v>14.653360512000001</c:v>
                </c:pt>
                <c:pt idx="7">
                  <c:v>21.112429296000002</c:v>
                </c:pt>
                <c:pt idx="8">
                  <c:v>26.028963072</c:v>
                </c:pt>
                <c:pt idx="9">
                  <c:v>32.680822943999999</c:v>
                </c:pt>
                <c:pt idx="10">
                  <c:v>36.295991088000001</c:v>
                </c:pt>
                <c:pt idx="11">
                  <c:v>39.236338847999995</c:v>
                </c:pt>
              </c:numCache>
            </c:numRef>
          </c:xVal>
          <c:yVal>
            <c:numRef>
              <c:f>'1.5B_B'!$Z$3:$Z$14</c:f>
              <c:numCache>
                <c:formatCode>General</c:formatCode>
                <c:ptCount val="12"/>
                <c:pt idx="0">
                  <c:v>0</c:v>
                </c:pt>
                <c:pt idx="1">
                  <c:v>1395.4745794999999</c:v>
                </c:pt>
                <c:pt idx="2">
                  <c:v>4690.3310472000003</c:v>
                </c:pt>
                <c:pt idx="3">
                  <c:v>7907.6669886</c:v>
                </c:pt>
                <c:pt idx="4">
                  <c:v>11008.717363</c:v>
                </c:pt>
                <c:pt idx="5">
                  <c:v>13101.95312</c:v>
                </c:pt>
                <c:pt idx="6">
                  <c:v>14458.586217999999</c:v>
                </c:pt>
                <c:pt idx="7">
                  <c:v>16164.171567999998</c:v>
                </c:pt>
                <c:pt idx="8">
                  <c:v>16861.980520999998</c:v>
                </c:pt>
                <c:pt idx="9">
                  <c:v>17288.329083000001</c:v>
                </c:pt>
                <c:pt idx="10">
                  <c:v>17482.106510999998</c:v>
                </c:pt>
                <c:pt idx="11">
                  <c:v>17831.058762999997</c:v>
                </c:pt>
              </c:numCache>
            </c:numRef>
          </c:yVal>
          <c:smooth val="1"/>
        </c:ser>
        <c:ser>
          <c:idx val="2"/>
          <c:order val="2"/>
          <c:tx>
            <c:strRef>
              <c:f>'1.5B_B'!$AB$2</c:f>
              <c:strCache>
                <c:ptCount val="1"/>
                <c:pt idx="0">
                  <c:v>SPSW4 1.5T1D1-V</c:v>
                </c:pt>
              </c:strCache>
            </c:strRef>
          </c:tx>
          <c:xVal>
            <c:numRef>
              <c:f>'1.5B_B'!$AB$3:$AB$14</c:f>
              <c:numCache>
                <c:formatCode>General</c:formatCode>
                <c:ptCount val="12"/>
                <c:pt idx="0">
                  <c:v>0</c:v>
                </c:pt>
                <c:pt idx="1">
                  <c:v>0.60612185899999993</c:v>
                </c:pt>
                <c:pt idx="2">
                  <c:v>1.7750720850000001</c:v>
                </c:pt>
                <c:pt idx="3">
                  <c:v>3.3769627899999999</c:v>
                </c:pt>
                <c:pt idx="4">
                  <c:v>4.8922628049999997</c:v>
                </c:pt>
                <c:pt idx="5">
                  <c:v>7.3600511449999999</c:v>
                </c:pt>
                <c:pt idx="6">
                  <c:v>10.65039545</c:v>
                </c:pt>
                <c:pt idx="7">
                  <c:v>15.67258135</c:v>
                </c:pt>
                <c:pt idx="8">
                  <c:v>20.218453599999997</c:v>
                </c:pt>
                <c:pt idx="9">
                  <c:v>24.850953599999997</c:v>
                </c:pt>
                <c:pt idx="10">
                  <c:v>29.829871950000001</c:v>
                </c:pt>
                <c:pt idx="11">
                  <c:v>34.678802350000005</c:v>
                </c:pt>
              </c:numCache>
            </c:numRef>
          </c:xVal>
          <c:yVal>
            <c:numRef>
              <c:f>'1.5B_B'!$AC$3:$AC$14</c:f>
              <c:numCache>
                <c:formatCode>General</c:formatCode>
                <c:ptCount val="12"/>
                <c:pt idx="0">
                  <c:v>0</c:v>
                </c:pt>
                <c:pt idx="1">
                  <c:v>985.47664139999995</c:v>
                </c:pt>
                <c:pt idx="2">
                  <c:v>3941.9114239999999</c:v>
                </c:pt>
                <c:pt idx="3">
                  <c:v>7440.3480959999997</c:v>
                </c:pt>
                <c:pt idx="4">
                  <c:v>10101.135877999999</c:v>
                </c:pt>
                <c:pt idx="5">
                  <c:v>13648.824579999999</c:v>
                </c:pt>
                <c:pt idx="6">
                  <c:v>16063.32792</c:v>
                </c:pt>
                <c:pt idx="7">
                  <c:v>18400</c:v>
                </c:pt>
                <c:pt idx="8">
                  <c:v>18411.550799999997</c:v>
                </c:pt>
                <c:pt idx="9">
                  <c:v>18953.08512</c:v>
                </c:pt>
                <c:pt idx="10">
                  <c:v>19452.931359999999</c:v>
                </c:pt>
                <c:pt idx="11">
                  <c:v>19869.504120000001</c:v>
                </c:pt>
              </c:numCache>
            </c:numRef>
          </c:yVal>
          <c:smooth val="1"/>
        </c:ser>
        <c:ser>
          <c:idx val="3"/>
          <c:order val="3"/>
          <c:tx>
            <c:strRef>
              <c:f>'1.5B_B'!$AE$2</c:f>
              <c:strCache>
                <c:ptCount val="1"/>
                <c:pt idx="0">
                  <c:v>SPSW4 1.5T1D1</c:v>
                </c:pt>
              </c:strCache>
            </c:strRef>
          </c:tx>
          <c:xVal>
            <c:numRef>
              <c:f>'1.5B_B'!$AE$3:$AE$15</c:f>
              <c:numCache>
                <c:formatCode>General</c:formatCode>
                <c:ptCount val="13"/>
                <c:pt idx="0">
                  <c:v>0</c:v>
                </c:pt>
                <c:pt idx="1">
                  <c:v>1.2260015594045999</c:v>
                </c:pt>
                <c:pt idx="2">
                  <c:v>3.2536292258843997</c:v>
                </c:pt>
                <c:pt idx="3">
                  <c:v>6.2243280289317591</c:v>
                </c:pt>
                <c:pt idx="4">
                  <c:v>8.4405759773029203</c:v>
                </c:pt>
                <c:pt idx="5">
                  <c:v>11.081189287040399</c:v>
                </c:pt>
                <c:pt idx="6">
                  <c:v>14.429169017722799</c:v>
                </c:pt>
                <c:pt idx="7">
                  <c:v>20.464876764763201</c:v>
                </c:pt>
                <c:pt idx="8">
                  <c:v>25.038807600034797</c:v>
                </c:pt>
                <c:pt idx="9">
                  <c:v>29.376912628126799</c:v>
                </c:pt>
                <c:pt idx="10">
                  <c:v>32.6777675612256</c:v>
                </c:pt>
                <c:pt idx="11">
                  <c:v>36.072872089491597</c:v>
                </c:pt>
                <c:pt idx="12">
                  <c:v>38.572000005884398</c:v>
                </c:pt>
              </c:numCache>
            </c:numRef>
          </c:xVal>
          <c:yVal>
            <c:numRef>
              <c:f>'1.5B_B'!$AF$3:$AF$15</c:f>
              <c:numCache>
                <c:formatCode>General</c:formatCode>
                <c:ptCount val="13"/>
                <c:pt idx="0">
                  <c:v>0</c:v>
                </c:pt>
                <c:pt idx="1">
                  <c:v>1927.5206253800002</c:v>
                </c:pt>
                <c:pt idx="2">
                  <c:v>4577.8689092499999</c:v>
                </c:pt>
                <c:pt idx="3">
                  <c:v>8111.6600219900001</c:v>
                </c:pt>
                <c:pt idx="4">
                  <c:v>10440.777965100002</c:v>
                </c:pt>
                <c:pt idx="5">
                  <c:v>12368.239198700001</c:v>
                </c:pt>
                <c:pt idx="6">
                  <c:v>14014.678326600002</c:v>
                </c:pt>
                <c:pt idx="7">
                  <c:v>15018.597381200001</c:v>
                </c:pt>
                <c:pt idx="8">
                  <c:v>15420.184800300001</c:v>
                </c:pt>
                <c:pt idx="9">
                  <c:v>15861.8616709</c:v>
                </c:pt>
                <c:pt idx="10">
                  <c:v>16022.516435800002</c:v>
                </c:pt>
                <c:pt idx="11">
                  <c:v>16183.171200700001</c:v>
                </c:pt>
                <c:pt idx="12">
                  <c:v>16142.982762899999</c:v>
                </c:pt>
              </c:numCache>
            </c:numRef>
          </c:yVal>
          <c:smooth val="1"/>
        </c:ser>
        <c:dLbls>
          <c:showLegendKey val="0"/>
          <c:showVal val="0"/>
          <c:showCatName val="0"/>
          <c:showSerName val="0"/>
          <c:showPercent val="0"/>
          <c:showBubbleSize val="0"/>
        </c:dLbls>
        <c:axId val="-663710416"/>
        <c:axId val="-663709328"/>
      </c:scatterChart>
      <c:valAx>
        <c:axId val="-663710416"/>
        <c:scaling>
          <c:orientation val="minMax"/>
        </c:scaling>
        <c:delete val="0"/>
        <c:axPos val="b"/>
        <c:title>
          <c:tx>
            <c:rich>
              <a:bodyPr/>
              <a:lstStyle/>
              <a:p>
                <a:pPr>
                  <a:defRPr/>
                </a:pPr>
                <a:r>
                  <a:rPr lang="en-US"/>
                  <a:t>DEFORMATION(MM)</a:t>
                </a:r>
              </a:p>
            </c:rich>
          </c:tx>
          <c:layout/>
          <c:overlay val="0"/>
        </c:title>
        <c:numFmt formatCode="General" sourceLinked="1"/>
        <c:majorTickMark val="out"/>
        <c:minorTickMark val="none"/>
        <c:tickLblPos val="nextTo"/>
        <c:crossAx val="-663709328"/>
        <c:crosses val="autoZero"/>
        <c:crossBetween val="midCat"/>
      </c:valAx>
      <c:valAx>
        <c:axId val="-663709328"/>
        <c:scaling>
          <c:orientation val="minMax"/>
        </c:scaling>
        <c:delete val="0"/>
        <c:axPos val="l"/>
        <c:majorGridlines/>
        <c:title>
          <c:tx>
            <c:rich>
              <a:bodyPr/>
              <a:lstStyle/>
              <a:p>
                <a:pPr>
                  <a:defRPr/>
                </a:pPr>
                <a:r>
                  <a:rPr lang="en-US"/>
                  <a:t>LOAD(N)</a:t>
                </a:r>
              </a:p>
            </c:rich>
          </c:tx>
          <c:layout/>
          <c:overlay val="0"/>
        </c:title>
        <c:numFmt formatCode="General" sourceLinked="1"/>
        <c:majorTickMark val="out"/>
        <c:minorTickMark val="none"/>
        <c:tickLblPos val="nextTo"/>
        <c:crossAx val="-663710416"/>
        <c:crosses val="autoZero"/>
        <c:crossBetween val="midCat"/>
      </c:valAx>
    </c:plotArea>
    <c:legend>
      <c:legendPos val="r"/>
      <c:layout/>
      <c:overlay val="0"/>
    </c:legend>
    <c:plotVisOnly val="1"/>
    <c:dispBlanksAs val="gap"/>
    <c:showDLblsOverMax val="0"/>
  </c:chart>
  <c:externalData r:id="rId1">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tx>
            <c:strRef>
              <c:f>'B_1.5B'!$A$42</c:f>
              <c:strCache>
                <c:ptCount val="1"/>
                <c:pt idx="0">
                  <c:v>SPSW 0.6T2</c:v>
                </c:pt>
              </c:strCache>
            </c:strRef>
          </c:tx>
          <c:xVal>
            <c:numRef>
              <c:f>'B_1.5B'!$A$43:$A$56</c:f>
              <c:numCache>
                <c:formatCode>General</c:formatCode>
                <c:ptCount val="14"/>
                <c:pt idx="0">
                  <c:v>0</c:v>
                </c:pt>
                <c:pt idx="1">
                  <c:v>0.26168240000000004</c:v>
                </c:pt>
                <c:pt idx="2">
                  <c:v>0.88972016000000009</c:v>
                </c:pt>
                <c:pt idx="3">
                  <c:v>2.1457968000000003</c:v>
                </c:pt>
                <c:pt idx="4">
                  <c:v>3.6635536000000006</c:v>
                </c:pt>
                <c:pt idx="5">
                  <c:v>4.971960000000001</c:v>
                </c:pt>
                <c:pt idx="6">
                  <c:v>6.3327152000000009</c:v>
                </c:pt>
                <c:pt idx="7">
                  <c:v>8.0598112000000004</c:v>
                </c:pt>
                <c:pt idx="8">
                  <c:v>10.1532704</c:v>
                </c:pt>
                <c:pt idx="9">
                  <c:v>14.654192</c:v>
                </c:pt>
                <c:pt idx="10">
                  <c:v>19.626208000000002</c:v>
                </c:pt>
                <c:pt idx="11">
                  <c:v>25.487840000000006</c:v>
                </c:pt>
                <c:pt idx="12">
                  <c:v>29.779456000000003</c:v>
                </c:pt>
                <c:pt idx="13">
                  <c:v>33.652304000000008</c:v>
                </c:pt>
              </c:numCache>
            </c:numRef>
          </c:xVal>
          <c:yVal>
            <c:numRef>
              <c:f>'B_1.5B'!$B$43:$B$56</c:f>
              <c:numCache>
                <c:formatCode>General</c:formatCode>
                <c:ptCount val="14"/>
                <c:pt idx="0">
                  <c:v>0</c:v>
                </c:pt>
                <c:pt idx="1">
                  <c:v>783.97499999999991</c:v>
                </c:pt>
                <c:pt idx="2">
                  <c:v>4769.1675000000005</c:v>
                </c:pt>
                <c:pt idx="3">
                  <c:v>9276.9749999999985</c:v>
                </c:pt>
                <c:pt idx="4">
                  <c:v>14438.175000000001</c:v>
                </c:pt>
                <c:pt idx="5">
                  <c:v>19141.949999999997</c:v>
                </c:pt>
                <c:pt idx="6">
                  <c:v>23323.199999999997</c:v>
                </c:pt>
                <c:pt idx="7">
                  <c:v>26459.024999999998</c:v>
                </c:pt>
                <c:pt idx="8">
                  <c:v>28745.625</c:v>
                </c:pt>
                <c:pt idx="9">
                  <c:v>30770.925000000003</c:v>
                </c:pt>
                <c:pt idx="10">
                  <c:v>31946.850000000002</c:v>
                </c:pt>
                <c:pt idx="11">
                  <c:v>32730.824999999997</c:v>
                </c:pt>
                <c:pt idx="12">
                  <c:v>33188.175000000003</c:v>
                </c:pt>
                <c:pt idx="13">
                  <c:v>33449.475000000006</c:v>
                </c:pt>
              </c:numCache>
            </c:numRef>
          </c:yVal>
          <c:smooth val="1"/>
        </c:ser>
        <c:dLbls>
          <c:showLegendKey val="0"/>
          <c:showVal val="0"/>
          <c:showCatName val="0"/>
          <c:showSerName val="0"/>
          <c:showPercent val="0"/>
          <c:showBubbleSize val="0"/>
        </c:dLbls>
        <c:axId val="-725165040"/>
        <c:axId val="-725163952"/>
      </c:scatterChart>
      <c:valAx>
        <c:axId val="-725165040"/>
        <c:scaling>
          <c:orientation val="minMax"/>
        </c:scaling>
        <c:delete val="0"/>
        <c:axPos val="b"/>
        <c:title>
          <c:tx>
            <c:rich>
              <a:bodyPr/>
              <a:lstStyle/>
              <a:p>
                <a:pPr>
                  <a:defRPr/>
                </a:pPr>
                <a:r>
                  <a:rPr lang="en-US" dirty="0" smtClean="0"/>
                  <a:t>Deformation</a:t>
                </a:r>
                <a:r>
                  <a:rPr lang="en-US" baseline="0" dirty="0" smtClean="0"/>
                  <a:t> (mm)</a:t>
                </a:r>
                <a:endParaRPr lang="en-US" dirty="0"/>
              </a:p>
            </c:rich>
          </c:tx>
          <c:layout/>
          <c:overlay val="0"/>
        </c:title>
        <c:numFmt formatCode="General" sourceLinked="1"/>
        <c:majorTickMark val="out"/>
        <c:minorTickMark val="none"/>
        <c:tickLblPos val="nextTo"/>
        <c:crossAx val="-725163952"/>
        <c:crosses val="autoZero"/>
        <c:crossBetween val="midCat"/>
        <c:majorUnit val="5"/>
      </c:valAx>
      <c:valAx>
        <c:axId val="-725163952"/>
        <c:scaling>
          <c:orientation val="minMax"/>
        </c:scaling>
        <c:delete val="0"/>
        <c:axPos val="l"/>
        <c:majorGridlines/>
        <c:title>
          <c:tx>
            <c:rich>
              <a:bodyPr/>
              <a:lstStyle/>
              <a:p>
                <a:pPr>
                  <a:defRPr/>
                </a:pPr>
                <a:r>
                  <a:rPr lang="en-US" dirty="0" smtClean="0"/>
                  <a:t>Shear</a:t>
                </a:r>
                <a:r>
                  <a:rPr lang="en-US" baseline="0" dirty="0" smtClean="0"/>
                  <a:t> force(N)</a:t>
                </a:r>
                <a:endParaRPr lang="en-US" dirty="0"/>
              </a:p>
            </c:rich>
          </c:tx>
          <c:layout/>
          <c:overlay val="0"/>
        </c:title>
        <c:numFmt formatCode="General" sourceLinked="1"/>
        <c:majorTickMark val="out"/>
        <c:minorTickMark val="none"/>
        <c:tickLblPos val="nextTo"/>
        <c:crossAx val="-725165040"/>
        <c:crosses val="autoZero"/>
        <c:crossBetween val="midCat"/>
      </c:valAx>
    </c:plotArea>
    <c:legend>
      <c:legendPos val="r"/>
      <c:layout/>
      <c:overlay val="0"/>
    </c:legend>
    <c:plotVisOnly val="1"/>
    <c:dispBlanksAs val="gap"/>
    <c:showDLblsOverMax val="0"/>
  </c:chart>
  <c:externalData r:id="rId1">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smoothMarker"/>
        <c:varyColors val="0"/>
        <c:ser>
          <c:idx val="0"/>
          <c:order val="0"/>
          <c:tx>
            <c:strRef>
              <c:f>'B_1.5B'!$A$63</c:f>
              <c:strCache>
                <c:ptCount val="1"/>
                <c:pt idx="0">
                  <c:v>SPSW 0.6 T1</c:v>
                </c:pt>
              </c:strCache>
            </c:strRef>
          </c:tx>
          <c:xVal>
            <c:numRef>
              <c:f>'B_1.5B'!$A$64:$A$75</c:f>
              <c:numCache>
                <c:formatCode>General</c:formatCode>
                <c:ptCount val="12"/>
                <c:pt idx="0">
                  <c:v>0</c:v>
                </c:pt>
                <c:pt idx="1">
                  <c:v>0.46728999999999998</c:v>
                </c:pt>
                <c:pt idx="2">
                  <c:v>1.2266349999999999</c:v>
                </c:pt>
                <c:pt idx="3">
                  <c:v>2.2196250000000002</c:v>
                </c:pt>
                <c:pt idx="4">
                  <c:v>3.9135499999999999</c:v>
                </c:pt>
                <c:pt idx="5">
                  <c:v>5.1985999999999999</c:v>
                </c:pt>
                <c:pt idx="6">
                  <c:v>7.1845749999999997</c:v>
                </c:pt>
                <c:pt idx="7">
                  <c:v>11.273362499999999</c:v>
                </c:pt>
                <c:pt idx="8">
                  <c:v>15.362124999999999</c:v>
                </c:pt>
                <c:pt idx="9">
                  <c:v>20.502375000000001</c:v>
                </c:pt>
                <c:pt idx="10">
                  <c:v>23.014000000000003</c:v>
                </c:pt>
                <c:pt idx="11">
                  <c:v>25.175249999999998</c:v>
                </c:pt>
              </c:numCache>
            </c:numRef>
          </c:xVal>
          <c:yVal>
            <c:numRef>
              <c:f>'B_1.5B'!$B$64:$B$75</c:f>
              <c:numCache>
                <c:formatCode>General</c:formatCode>
                <c:ptCount val="12"/>
                <c:pt idx="0">
                  <c:v>0</c:v>
                </c:pt>
                <c:pt idx="1">
                  <c:v>2090.5950000000003</c:v>
                </c:pt>
                <c:pt idx="2">
                  <c:v>3985.1925000000001</c:v>
                </c:pt>
                <c:pt idx="3">
                  <c:v>6467.7674999999999</c:v>
                </c:pt>
                <c:pt idx="4">
                  <c:v>9603.6749999999993</c:v>
                </c:pt>
                <c:pt idx="5">
                  <c:v>11759.55</c:v>
                </c:pt>
                <c:pt idx="6">
                  <c:v>14764.800000000001</c:v>
                </c:pt>
                <c:pt idx="7">
                  <c:v>18358.050000000003</c:v>
                </c:pt>
                <c:pt idx="8">
                  <c:v>20579.25</c:v>
                </c:pt>
                <c:pt idx="9">
                  <c:v>21885.9</c:v>
                </c:pt>
                <c:pt idx="10">
                  <c:v>22277.85</c:v>
                </c:pt>
                <c:pt idx="11">
                  <c:v>22669.875</c:v>
                </c:pt>
              </c:numCache>
            </c:numRef>
          </c:yVal>
          <c:smooth val="1"/>
        </c:ser>
        <c:dLbls>
          <c:showLegendKey val="0"/>
          <c:showVal val="0"/>
          <c:showCatName val="0"/>
          <c:showSerName val="0"/>
          <c:showPercent val="0"/>
          <c:showBubbleSize val="0"/>
        </c:dLbls>
        <c:axId val="-725172656"/>
        <c:axId val="-725167216"/>
      </c:scatterChart>
      <c:valAx>
        <c:axId val="-725172656"/>
        <c:scaling>
          <c:orientation val="minMax"/>
        </c:scaling>
        <c:delete val="0"/>
        <c:axPos val="b"/>
        <c:title>
          <c:tx>
            <c:rich>
              <a:bodyPr/>
              <a:lstStyle/>
              <a:p>
                <a:pPr>
                  <a:defRPr/>
                </a:pPr>
                <a:r>
                  <a:rPr lang="en-US" dirty="0" smtClean="0"/>
                  <a:t>Deformation</a:t>
                </a:r>
                <a:r>
                  <a:rPr lang="en-US" baseline="0" dirty="0" smtClean="0"/>
                  <a:t> (mm)</a:t>
                </a:r>
                <a:endParaRPr lang="en-US" dirty="0"/>
              </a:p>
            </c:rich>
          </c:tx>
          <c:layout/>
          <c:overlay val="0"/>
        </c:title>
        <c:numFmt formatCode="General" sourceLinked="1"/>
        <c:majorTickMark val="out"/>
        <c:minorTickMark val="none"/>
        <c:tickLblPos val="nextTo"/>
        <c:crossAx val="-725167216"/>
        <c:crosses val="autoZero"/>
        <c:crossBetween val="midCat"/>
      </c:valAx>
      <c:valAx>
        <c:axId val="-725167216"/>
        <c:scaling>
          <c:orientation val="minMax"/>
        </c:scaling>
        <c:delete val="0"/>
        <c:axPos val="l"/>
        <c:majorGridlines/>
        <c:title>
          <c:tx>
            <c:rich>
              <a:bodyPr/>
              <a:lstStyle/>
              <a:p>
                <a:pPr>
                  <a:defRPr/>
                </a:pPr>
                <a:r>
                  <a:rPr lang="en-US" dirty="0" smtClean="0"/>
                  <a:t>Shear</a:t>
                </a:r>
                <a:r>
                  <a:rPr lang="en-US" baseline="0" dirty="0" smtClean="0"/>
                  <a:t> force(N)</a:t>
                </a:r>
                <a:endParaRPr lang="en-US" dirty="0"/>
              </a:p>
            </c:rich>
          </c:tx>
          <c:layout/>
          <c:overlay val="0"/>
        </c:title>
        <c:numFmt formatCode="General" sourceLinked="1"/>
        <c:majorTickMark val="out"/>
        <c:minorTickMark val="none"/>
        <c:tickLblPos val="nextTo"/>
        <c:crossAx val="-725172656"/>
        <c:crosses val="autoZero"/>
        <c:crossBetween val="midCat"/>
      </c:valAx>
    </c:plotArea>
    <c:legend>
      <c:legendPos val="r"/>
      <c:layout/>
      <c:overlay val="0"/>
    </c:legend>
    <c:plotVisOnly val="1"/>
    <c:dispBlanksAs val="gap"/>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smoothMarker"/>
        <c:varyColors val="0"/>
        <c:ser>
          <c:idx val="0"/>
          <c:order val="0"/>
          <c:tx>
            <c:v>SPSW T2</c:v>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Sheet1!$A$2:$A$15</c:f>
              <c:numCache>
                <c:formatCode>General</c:formatCode>
                <c:ptCount val="14"/>
                <c:pt idx="0">
                  <c:v>0</c:v>
                </c:pt>
                <c:pt idx="1">
                  <c:v>0.23364499999999999</c:v>
                </c:pt>
                <c:pt idx="2">
                  <c:v>0.79439300000000002</c:v>
                </c:pt>
                <c:pt idx="3">
                  <c:v>1.9158900000000001</c:v>
                </c:pt>
                <c:pt idx="4">
                  <c:v>3.2710300000000001</c:v>
                </c:pt>
                <c:pt idx="5">
                  <c:v>4.4392500000000004</c:v>
                </c:pt>
                <c:pt idx="6">
                  <c:v>5.65421</c:v>
                </c:pt>
                <c:pt idx="7">
                  <c:v>7.1962599999999997</c:v>
                </c:pt>
                <c:pt idx="8">
                  <c:v>9.0654199999999996</c:v>
                </c:pt>
                <c:pt idx="9">
                  <c:v>13.084099999999999</c:v>
                </c:pt>
                <c:pt idx="10">
                  <c:v>17.523399999999999</c:v>
                </c:pt>
                <c:pt idx="11">
                  <c:v>22.757000000000001</c:v>
                </c:pt>
                <c:pt idx="12">
                  <c:v>26.588799999999999</c:v>
                </c:pt>
                <c:pt idx="13">
                  <c:v>30.046700000000001</c:v>
                </c:pt>
              </c:numCache>
            </c:numRef>
          </c:xVal>
          <c:yVal>
            <c:numRef>
              <c:f>Sheet1!$B$2:$B$15</c:f>
              <c:numCache>
                <c:formatCode>General</c:formatCode>
                <c:ptCount val="14"/>
                <c:pt idx="0">
                  <c:v>0</c:v>
                </c:pt>
                <c:pt idx="1">
                  <c:v>1045.3</c:v>
                </c:pt>
                <c:pt idx="2">
                  <c:v>6358.89</c:v>
                </c:pt>
                <c:pt idx="3">
                  <c:v>12369.3</c:v>
                </c:pt>
                <c:pt idx="4">
                  <c:v>19250.900000000001</c:v>
                </c:pt>
                <c:pt idx="5">
                  <c:v>25522.6</c:v>
                </c:pt>
                <c:pt idx="6">
                  <c:v>31097.599999999999</c:v>
                </c:pt>
                <c:pt idx="7">
                  <c:v>35278.699999999997</c:v>
                </c:pt>
                <c:pt idx="8">
                  <c:v>38327.5</c:v>
                </c:pt>
                <c:pt idx="9">
                  <c:v>41027.9</c:v>
                </c:pt>
                <c:pt idx="10">
                  <c:v>42595.8</c:v>
                </c:pt>
                <c:pt idx="11">
                  <c:v>43641.1</c:v>
                </c:pt>
                <c:pt idx="12">
                  <c:v>44250.9</c:v>
                </c:pt>
                <c:pt idx="13">
                  <c:v>44599.3</c:v>
                </c:pt>
              </c:numCache>
            </c:numRef>
          </c:yVal>
          <c:smooth val="1"/>
        </c:ser>
        <c:dLbls>
          <c:showLegendKey val="0"/>
          <c:showVal val="0"/>
          <c:showCatName val="0"/>
          <c:showSerName val="0"/>
          <c:showPercent val="0"/>
          <c:showBubbleSize val="0"/>
        </c:dLbls>
        <c:axId val="-724266080"/>
        <c:axId val="-724260096"/>
      </c:scatterChart>
      <c:valAx>
        <c:axId val="-724266080"/>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DEFORMATION(MM)</a:t>
                </a:r>
              </a:p>
            </c:rich>
          </c:tx>
          <c:layout/>
          <c:overlay val="0"/>
          <c:spPr>
            <a:noFill/>
            <a:ln>
              <a:noFill/>
            </a:ln>
            <a:effectLst/>
          </c:sp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24260096"/>
        <c:crosses val="autoZero"/>
        <c:crossBetween val="midCat"/>
      </c:valAx>
      <c:valAx>
        <c:axId val="-72426009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smtClean="0"/>
                  <a:t>Shear</a:t>
                </a:r>
                <a:r>
                  <a:rPr lang="en-US" baseline="0" dirty="0" smtClean="0"/>
                  <a:t> force</a:t>
                </a:r>
                <a:r>
                  <a:rPr lang="en-US" dirty="0" smtClean="0"/>
                  <a:t>(N</a:t>
                </a:r>
                <a:r>
                  <a:rPr lang="en-US" dirty="0"/>
                  <a:t>)</a:t>
                </a:r>
              </a:p>
            </c:rich>
          </c:tx>
          <c:layout/>
          <c:overlay val="0"/>
          <c:spPr>
            <a:noFill/>
            <a:ln>
              <a:noFill/>
            </a:ln>
            <a:effectLst/>
          </c:sp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24266080"/>
        <c:crosses val="autoZero"/>
        <c:crossBetween val="midCat"/>
      </c:valAx>
      <c:spPr>
        <a:noFill/>
        <a:ln>
          <a:noFill/>
        </a:ln>
        <a:effectLst/>
      </c:spPr>
    </c:plotArea>
    <c:legend>
      <c:legendPos val="r"/>
      <c:layout>
        <c:manualLayout>
          <c:xMode val="edge"/>
          <c:yMode val="edge"/>
          <c:x val="0.80275573837163672"/>
          <c:y val="0.52154323284373472"/>
          <c:w val="0.18025390109380462"/>
          <c:h val="0.10874392083999616"/>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a:pPr>
      <a:endParaRPr lang="en-US"/>
    </a:p>
  </c:txPr>
  <c:externalData r:id="rId1">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1"/>
          <c:order val="0"/>
          <c:tx>
            <c:strRef>
              <c:f>'B_1.5B'!$D$42</c:f>
              <c:strCache>
                <c:ptCount val="1"/>
                <c:pt idx="0">
                  <c:v>SPSW1 0.6D2T2</c:v>
                </c:pt>
              </c:strCache>
            </c:strRef>
          </c:tx>
          <c:xVal>
            <c:numRef>
              <c:f>'B_1.5B'!$D$43:$D$56</c:f>
              <c:numCache>
                <c:formatCode>General</c:formatCode>
                <c:ptCount val="14"/>
                <c:pt idx="0">
                  <c:v>0</c:v>
                </c:pt>
                <c:pt idx="1">
                  <c:v>0.22429920000000003</c:v>
                </c:pt>
                <c:pt idx="2">
                  <c:v>0.82243040000000001</c:v>
                </c:pt>
                <c:pt idx="3">
                  <c:v>2.392528</c:v>
                </c:pt>
                <c:pt idx="4">
                  <c:v>4.5607519999999999</c:v>
                </c:pt>
                <c:pt idx="5">
                  <c:v>6.9532640000000008</c:v>
                </c:pt>
                <c:pt idx="6">
                  <c:v>8.9719680000000004</c:v>
                </c:pt>
                <c:pt idx="7">
                  <c:v>12.710288</c:v>
                </c:pt>
                <c:pt idx="8">
                  <c:v>16.67296</c:v>
                </c:pt>
                <c:pt idx="9">
                  <c:v>22.953280000000003</c:v>
                </c:pt>
                <c:pt idx="10">
                  <c:v>30.429919999999999</c:v>
                </c:pt>
                <c:pt idx="11">
                  <c:v>38.056000000000004</c:v>
                </c:pt>
                <c:pt idx="12">
                  <c:v>42.31776</c:v>
                </c:pt>
                <c:pt idx="13">
                  <c:v>46.728960000000001</c:v>
                </c:pt>
              </c:numCache>
            </c:numRef>
          </c:xVal>
          <c:yVal>
            <c:numRef>
              <c:f>'B_1.5B'!$E$43:$E$56</c:f>
              <c:numCache>
                <c:formatCode>General</c:formatCode>
                <c:ptCount val="14"/>
                <c:pt idx="0">
                  <c:v>0</c:v>
                </c:pt>
                <c:pt idx="1">
                  <c:v>2160.2800000000002</c:v>
                </c:pt>
                <c:pt idx="2">
                  <c:v>4041.8080000000004</c:v>
                </c:pt>
                <c:pt idx="3">
                  <c:v>7735.192</c:v>
                </c:pt>
                <c:pt idx="4">
                  <c:v>12543.52</c:v>
                </c:pt>
                <c:pt idx="5">
                  <c:v>15749.120000000003</c:v>
                </c:pt>
                <c:pt idx="6">
                  <c:v>17979.120000000003</c:v>
                </c:pt>
                <c:pt idx="7">
                  <c:v>21324.080000000002</c:v>
                </c:pt>
                <c:pt idx="8">
                  <c:v>23344.960000000003</c:v>
                </c:pt>
                <c:pt idx="9">
                  <c:v>25853.68</c:v>
                </c:pt>
                <c:pt idx="10">
                  <c:v>27317.040000000005</c:v>
                </c:pt>
                <c:pt idx="11">
                  <c:v>28292.720000000001</c:v>
                </c:pt>
                <c:pt idx="12">
                  <c:v>28432.080000000002</c:v>
                </c:pt>
                <c:pt idx="13">
                  <c:v>28571.440000000002</c:v>
                </c:pt>
              </c:numCache>
            </c:numRef>
          </c:yVal>
          <c:smooth val="1"/>
        </c:ser>
        <c:ser>
          <c:idx val="2"/>
          <c:order val="1"/>
          <c:tx>
            <c:strRef>
              <c:f>'B_1.5B'!$G$42</c:f>
              <c:strCache>
                <c:ptCount val="1"/>
                <c:pt idx="0">
                  <c:v>spsw1 0.6 D1T2</c:v>
                </c:pt>
              </c:strCache>
            </c:strRef>
          </c:tx>
          <c:xVal>
            <c:numRef>
              <c:f>'B_1.5B'!$G$43:$G$60</c:f>
              <c:numCache>
                <c:formatCode>General</c:formatCode>
                <c:ptCount val="18"/>
                <c:pt idx="0">
                  <c:v>0</c:v>
                </c:pt>
                <c:pt idx="1">
                  <c:v>0.12997157330999998</c:v>
                </c:pt>
                <c:pt idx="2">
                  <c:v>0.86647622826999993</c:v>
                </c:pt>
                <c:pt idx="3">
                  <c:v>1.9928937488999998</c:v>
                </c:pt>
                <c:pt idx="4">
                  <c:v>2.9026956891999998</c:v>
                </c:pt>
                <c:pt idx="5">
                  <c:v>4.9822390078999996</c:v>
                </c:pt>
                <c:pt idx="6">
                  <c:v>5.0255637927999999</c:v>
                </c:pt>
                <c:pt idx="7">
                  <c:v>8.5781219841999992</c:v>
                </c:pt>
                <c:pt idx="8">
                  <c:v>10.744324144</c:v>
                </c:pt>
                <c:pt idx="9">
                  <c:v>12.477222827</c:v>
                </c:pt>
                <c:pt idx="10">
                  <c:v>16.159783186999999</c:v>
                </c:pt>
                <c:pt idx="11">
                  <c:v>18.152649121999996</c:v>
                </c:pt>
                <c:pt idx="12">
                  <c:v>21.055400438999996</c:v>
                </c:pt>
                <c:pt idx="13">
                  <c:v>24.261323265999994</c:v>
                </c:pt>
                <c:pt idx="14">
                  <c:v>27.120684899</c:v>
                </c:pt>
                <c:pt idx="15">
                  <c:v>30.629964661999995</c:v>
                </c:pt>
                <c:pt idx="16">
                  <c:v>33.792590517999997</c:v>
                </c:pt>
                <c:pt idx="17">
                  <c:v>35.612175856</c:v>
                </c:pt>
              </c:numCache>
            </c:numRef>
          </c:xVal>
          <c:yVal>
            <c:numRef>
              <c:f>'B_1.5B'!$H$43:$H$60</c:f>
              <c:numCache>
                <c:formatCode>General</c:formatCode>
                <c:ptCount val="18"/>
                <c:pt idx="0">
                  <c:v>0</c:v>
                </c:pt>
                <c:pt idx="1">
                  <c:v>2223.4772174999998</c:v>
                </c:pt>
                <c:pt idx="2">
                  <c:v>4960.0562549999995</c:v>
                </c:pt>
                <c:pt idx="3">
                  <c:v>9492.5309324999998</c:v>
                </c:pt>
                <c:pt idx="4">
                  <c:v>12571.210574999999</c:v>
                </c:pt>
                <c:pt idx="5">
                  <c:v>18044.36865</c:v>
                </c:pt>
                <c:pt idx="6">
                  <c:v>19070.591924999997</c:v>
                </c:pt>
                <c:pt idx="7">
                  <c:v>23175.485024999998</c:v>
                </c:pt>
                <c:pt idx="8">
                  <c:v>24800.281274999998</c:v>
                </c:pt>
                <c:pt idx="9">
                  <c:v>25740.994124999997</c:v>
                </c:pt>
                <c:pt idx="10">
                  <c:v>27365.88855</c:v>
                </c:pt>
                <c:pt idx="11">
                  <c:v>27878.951100000002</c:v>
                </c:pt>
                <c:pt idx="12">
                  <c:v>28563.132674999997</c:v>
                </c:pt>
                <c:pt idx="13">
                  <c:v>28905.174375000002</c:v>
                </c:pt>
                <c:pt idx="14">
                  <c:v>29418.3351</c:v>
                </c:pt>
                <c:pt idx="15">
                  <c:v>29760.376799999998</c:v>
                </c:pt>
                <c:pt idx="16">
                  <c:v>29931.397649999999</c:v>
                </c:pt>
                <c:pt idx="17">
                  <c:v>30444.558374999997</c:v>
                </c:pt>
              </c:numCache>
            </c:numRef>
          </c:yVal>
          <c:smooth val="1"/>
        </c:ser>
        <c:dLbls>
          <c:showLegendKey val="0"/>
          <c:showVal val="0"/>
          <c:showCatName val="0"/>
          <c:showSerName val="0"/>
          <c:showPercent val="0"/>
          <c:showBubbleSize val="0"/>
        </c:dLbls>
        <c:axId val="-725163408"/>
        <c:axId val="-725161232"/>
      </c:scatterChart>
      <c:valAx>
        <c:axId val="-725163408"/>
        <c:scaling>
          <c:orientation val="minMax"/>
        </c:scaling>
        <c:delete val="0"/>
        <c:axPos val="b"/>
        <c:title>
          <c:tx>
            <c:rich>
              <a:bodyPr/>
              <a:lstStyle/>
              <a:p>
                <a:pPr>
                  <a:defRPr/>
                </a:pPr>
                <a:r>
                  <a:rPr lang="en-US" dirty="0" smtClean="0"/>
                  <a:t>Deformation(mm)</a:t>
                </a:r>
                <a:endParaRPr lang="en-US" dirty="0"/>
              </a:p>
            </c:rich>
          </c:tx>
          <c:layout/>
          <c:overlay val="0"/>
        </c:title>
        <c:numFmt formatCode="General" sourceLinked="1"/>
        <c:majorTickMark val="out"/>
        <c:minorTickMark val="none"/>
        <c:tickLblPos val="nextTo"/>
        <c:crossAx val="-725161232"/>
        <c:crosses val="autoZero"/>
        <c:crossBetween val="midCat"/>
      </c:valAx>
      <c:valAx>
        <c:axId val="-725161232"/>
        <c:scaling>
          <c:orientation val="minMax"/>
        </c:scaling>
        <c:delete val="0"/>
        <c:axPos val="l"/>
        <c:majorGridlines/>
        <c:title>
          <c:tx>
            <c:rich>
              <a:bodyPr/>
              <a:lstStyle/>
              <a:p>
                <a:pPr>
                  <a:defRPr/>
                </a:pPr>
                <a:r>
                  <a:rPr lang="en-US" baseline="0" dirty="0" smtClean="0"/>
                  <a:t>Shear force (N)</a:t>
                </a:r>
                <a:endParaRPr lang="en-US" dirty="0"/>
              </a:p>
            </c:rich>
          </c:tx>
          <c:layout/>
          <c:overlay val="0"/>
        </c:title>
        <c:numFmt formatCode="General" sourceLinked="1"/>
        <c:majorTickMark val="out"/>
        <c:minorTickMark val="none"/>
        <c:tickLblPos val="nextTo"/>
        <c:crossAx val="-725163408"/>
        <c:crosses val="autoZero"/>
        <c:crossBetween val="midCat"/>
      </c:valAx>
    </c:plotArea>
    <c:legend>
      <c:legendPos val="r"/>
      <c:layout/>
      <c:overlay val="0"/>
    </c:legend>
    <c:plotVisOnly val="1"/>
    <c:dispBlanksAs val="gap"/>
    <c:showDLblsOverMax val="0"/>
  </c:chart>
  <c:externalData r:id="rId1">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1"/>
          <c:order val="0"/>
          <c:tx>
            <c:strRef>
              <c:f>'B_1.5B'!$D$63</c:f>
              <c:strCache>
                <c:ptCount val="1"/>
                <c:pt idx="0">
                  <c:v>SPSW1 0.6 D2T1</c:v>
                </c:pt>
              </c:strCache>
            </c:strRef>
          </c:tx>
          <c:xVal>
            <c:numRef>
              <c:f>'B_1.5B'!$D$64:$D$76</c:f>
              <c:numCache>
                <c:formatCode>General</c:formatCode>
                <c:ptCount val="13"/>
                <c:pt idx="0">
                  <c:v>0</c:v>
                </c:pt>
                <c:pt idx="1">
                  <c:v>1.121496</c:v>
                </c:pt>
                <c:pt idx="2">
                  <c:v>2.0934560000000002</c:v>
                </c:pt>
                <c:pt idx="3">
                  <c:v>3.588784</c:v>
                </c:pt>
                <c:pt idx="4">
                  <c:v>6.0560800000000006</c:v>
                </c:pt>
                <c:pt idx="5">
                  <c:v>8.1495360000000012</c:v>
                </c:pt>
                <c:pt idx="6">
                  <c:v>9.4953280000000007</c:v>
                </c:pt>
                <c:pt idx="7">
                  <c:v>12.112144000000001</c:v>
                </c:pt>
                <c:pt idx="8">
                  <c:v>16.59808</c:v>
                </c:pt>
                <c:pt idx="9">
                  <c:v>19.96256</c:v>
                </c:pt>
                <c:pt idx="10">
                  <c:v>25.121440000000003</c:v>
                </c:pt>
                <c:pt idx="11">
                  <c:v>28.635520000000003</c:v>
                </c:pt>
                <c:pt idx="12">
                  <c:v>31.252319999999997</c:v>
                </c:pt>
              </c:numCache>
            </c:numRef>
          </c:xVal>
          <c:yVal>
            <c:numRef>
              <c:f>'B_1.5B'!$E$64:$E$76</c:f>
              <c:numCache>
                <c:formatCode>General</c:formatCode>
                <c:ptCount val="13"/>
                <c:pt idx="0">
                  <c:v>0</c:v>
                </c:pt>
                <c:pt idx="1">
                  <c:v>3135.8880000000004</c:v>
                </c:pt>
                <c:pt idx="2">
                  <c:v>5574.9120000000003</c:v>
                </c:pt>
                <c:pt idx="3">
                  <c:v>7804.880000000001</c:v>
                </c:pt>
                <c:pt idx="4">
                  <c:v>11149.84</c:v>
                </c:pt>
                <c:pt idx="5">
                  <c:v>13867.6</c:v>
                </c:pt>
                <c:pt idx="6">
                  <c:v>14982.560000000001</c:v>
                </c:pt>
                <c:pt idx="7">
                  <c:v>16655.04</c:v>
                </c:pt>
                <c:pt idx="8">
                  <c:v>17909.439999999999</c:v>
                </c:pt>
                <c:pt idx="9">
                  <c:v>18815.36</c:v>
                </c:pt>
                <c:pt idx="10">
                  <c:v>19303.120000000003</c:v>
                </c:pt>
                <c:pt idx="11">
                  <c:v>19721.28</c:v>
                </c:pt>
                <c:pt idx="12">
                  <c:v>20069.68</c:v>
                </c:pt>
              </c:numCache>
            </c:numRef>
          </c:yVal>
          <c:smooth val="1"/>
        </c:ser>
        <c:ser>
          <c:idx val="2"/>
          <c:order val="1"/>
          <c:tx>
            <c:strRef>
              <c:f>'B_1.5B'!$G$63</c:f>
              <c:strCache>
                <c:ptCount val="1"/>
                <c:pt idx="0">
                  <c:v>SPSW1 0.6 D1T1</c:v>
                </c:pt>
              </c:strCache>
            </c:strRef>
          </c:tx>
          <c:xVal>
            <c:numRef>
              <c:f>'B_1.5B'!$G$64:$G$75</c:f>
              <c:numCache>
                <c:formatCode>General</c:formatCode>
                <c:ptCount val="12"/>
                <c:pt idx="0">
                  <c:v>0</c:v>
                </c:pt>
                <c:pt idx="1">
                  <c:v>0.97196320000000003</c:v>
                </c:pt>
                <c:pt idx="2">
                  <c:v>3.4018660000000005</c:v>
                </c:pt>
                <c:pt idx="3">
                  <c:v>5.4672930000000006</c:v>
                </c:pt>
                <c:pt idx="4">
                  <c:v>7.5934560000000006</c:v>
                </c:pt>
                <c:pt idx="5">
                  <c:v>9.4766360000000009</c:v>
                </c:pt>
                <c:pt idx="6">
                  <c:v>13.24297</c:v>
                </c:pt>
                <c:pt idx="7">
                  <c:v>18.285019999999999</c:v>
                </c:pt>
                <c:pt idx="8">
                  <c:v>22.233639999999998</c:v>
                </c:pt>
                <c:pt idx="9">
                  <c:v>24.724309999999999</c:v>
                </c:pt>
                <c:pt idx="10">
                  <c:v>26.789750000000002</c:v>
                </c:pt>
                <c:pt idx="11">
                  <c:v>28.976610000000001</c:v>
                </c:pt>
              </c:numCache>
            </c:numRef>
          </c:xVal>
          <c:yVal>
            <c:numRef>
              <c:f>'B_1.5B'!$H$64:$H$75</c:f>
              <c:numCache>
                <c:formatCode>General</c:formatCode>
                <c:ptCount val="12"/>
                <c:pt idx="0">
                  <c:v>0</c:v>
                </c:pt>
                <c:pt idx="1">
                  <c:v>3621.9490999999998</c:v>
                </c:pt>
                <c:pt idx="2">
                  <c:v>9121.9590000000007</c:v>
                </c:pt>
                <c:pt idx="3">
                  <c:v>13146.364000000001</c:v>
                </c:pt>
                <c:pt idx="4">
                  <c:v>16231.677</c:v>
                </c:pt>
                <c:pt idx="5">
                  <c:v>18646.32</c:v>
                </c:pt>
                <c:pt idx="6">
                  <c:v>21060.963000000003</c:v>
                </c:pt>
                <c:pt idx="7">
                  <c:v>22804.859</c:v>
                </c:pt>
                <c:pt idx="8">
                  <c:v>23676.807000000001</c:v>
                </c:pt>
                <c:pt idx="9">
                  <c:v>24079.286</c:v>
                </c:pt>
                <c:pt idx="10">
                  <c:v>24481.688000000002</c:v>
                </c:pt>
                <c:pt idx="11">
                  <c:v>24817.100000000002</c:v>
                </c:pt>
              </c:numCache>
            </c:numRef>
          </c:yVal>
          <c:smooth val="1"/>
        </c:ser>
        <c:dLbls>
          <c:showLegendKey val="0"/>
          <c:showVal val="0"/>
          <c:showCatName val="0"/>
          <c:showSerName val="0"/>
          <c:showPercent val="0"/>
          <c:showBubbleSize val="0"/>
        </c:dLbls>
        <c:axId val="-725174288"/>
        <c:axId val="-725162864"/>
      </c:scatterChart>
      <c:valAx>
        <c:axId val="-725174288"/>
        <c:scaling>
          <c:orientation val="minMax"/>
        </c:scaling>
        <c:delete val="0"/>
        <c:axPos val="b"/>
        <c:title>
          <c:tx>
            <c:rich>
              <a:bodyPr/>
              <a:lstStyle/>
              <a:p>
                <a:pPr>
                  <a:defRPr/>
                </a:pPr>
                <a:r>
                  <a:rPr lang="en-US" dirty="0" smtClean="0"/>
                  <a:t>Deformation(mm)</a:t>
                </a:r>
                <a:endParaRPr lang="en-US" dirty="0"/>
              </a:p>
            </c:rich>
          </c:tx>
          <c:layout/>
          <c:overlay val="0"/>
        </c:title>
        <c:numFmt formatCode="General" sourceLinked="1"/>
        <c:majorTickMark val="out"/>
        <c:minorTickMark val="none"/>
        <c:tickLblPos val="nextTo"/>
        <c:crossAx val="-725162864"/>
        <c:crosses val="autoZero"/>
        <c:crossBetween val="midCat"/>
      </c:valAx>
      <c:valAx>
        <c:axId val="-725162864"/>
        <c:scaling>
          <c:orientation val="minMax"/>
        </c:scaling>
        <c:delete val="0"/>
        <c:axPos val="l"/>
        <c:majorGridlines/>
        <c:title>
          <c:tx>
            <c:rich>
              <a:bodyPr/>
              <a:lstStyle/>
              <a:p>
                <a:pPr>
                  <a:defRPr/>
                </a:pPr>
                <a:r>
                  <a:rPr lang="en-US" dirty="0" smtClean="0"/>
                  <a:t>Shear</a:t>
                </a:r>
                <a:r>
                  <a:rPr lang="en-US" baseline="0" dirty="0" smtClean="0"/>
                  <a:t> force</a:t>
                </a:r>
                <a:r>
                  <a:rPr lang="en-US" dirty="0" smtClean="0"/>
                  <a:t>(N)</a:t>
                </a:r>
                <a:endParaRPr lang="en-US" dirty="0"/>
              </a:p>
            </c:rich>
          </c:tx>
          <c:layout/>
          <c:overlay val="0"/>
        </c:title>
        <c:numFmt formatCode="General" sourceLinked="1"/>
        <c:majorTickMark val="out"/>
        <c:minorTickMark val="none"/>
        <c:tickLblPos val="nextTo"/>
        <c:crossAx val="-725174288"/>
        <c:crosses val="autoZero"/>
        <c:crossBetween val="midCat"/>
      </c:valAx>
    </c:plotArea>
    <c:legend>
      <c:legendPos val="r"/>
      <c:layout/>
      <c:overlay val="0"/>
    </c:legend>
    <c:plotVisOnly val="1"/>
    <c:dispBlanksAs val="gap"/>
    <c:showDLblsOverMax val="0"/>
  </c:chart>
  <c:externalData r:id="rId1">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0"/>
          <c:order val="0"/>
          <c:tx>
            <c:strRef>
              <c:f>'B_1.5B'!$A$2</c:f>
              <c:strCache>
                <c:ptCount val="1"/>
                <c:pt idx="0">
                  <c:v>SPSW2 0.6T1D2</c:v>
                </c:pt>
              </c:strCache>
            </c:strRef>
          </c:tx>
          <c:xVal>
            <c:numRef>
              <c:f>'B_1.5B'!$A$3:$A$14</c:f>
              <c:numCache>
                <c:formatCode>General</c:formatCode>
                <c:ptCount val="12"/>
                <c:pt idx="0">
                  <c:v>0</c:v>
                </c:pt>
                <c:pt idx="1">
                  <c:v>0.35327124000000004</c:v>
                </c:pt>
                <c:pt idx="2">
                  <c:v>1.530837</c:v>
                </c:pt>
                <c:pt idx="3">
                  <c:v>3.0616866000000003</c:v>
                </c:pt>
                <c:pt idx="4">
                  <c:v>5.9467338000000005</c:v>
                </c:pt>
                <c:pt idx="5">
                  <c:v>9.2439270000000011</c:v>
                </c:pt>
                <c:pt idx="6">
                  <c:v>14.601888000000001</c:v>
                </c:pt>
                <c:pt idx="7">
                  <c:v>20.430900000000001</c:v>
                </c:pt>
                <c:pt idx="8">
                  <c:v>27.319572000000001</c:v>
                </c:pt>
                <c:pt idx="9">
                  <c:v>33.914034000000001</c:v>
                </c:pt>
                <c:pt idx="10">
                  <c:v>40.567337999999999</c:v>
                </c:pt>
                <c:pt idx="11">
                  <c:v>47.338325999999995</c:v>
                </c:pt>
              </c:numCache>
            </c:numRef>
          </c:xVal>
          <c:yVal>
            <c:numRef>
              <c:f>'B_1.5B'!$B$3:$B$14</c:f>
              <c:numCache>
                <c:formatCode>General</c:formatCode>
                <c:ptCount val="12"/>
                <c:pt idx="0">
                  <c:v>0</c:v>
                </c:pt>
                <c:pt idx="1">
                  <c:v>275.86239999999998</c:v>
                </c:pt>
                <c:pt idx="2">
                  <c:v>2344.8269999999998</c:v>
                </c:pt>
                <c:pt idx="3">
                  <c:v>4999.9975000000004</c:v>
                </c:pt>
                <c:pt idx="4">
                  <c:v>8206.8945000000003</c:v>
                </c:pt>
                <c:pt idx="5">
                  <c:v>10896.574999999999</c:v>
                </c:pt>
                <c:pt idx="6">
                  <c:v>13069.004999999999</c:v>
                </c:pt>
                <c:pt idx="7">
                  <c:v>14344.855</c:v>
                </c:pt>
                <c:pt idx="8">
                  <c:v>15241.35</c:v>
                </c:pt>
                <c:pt idx="9">
                  <c:v>15689.640000000001</c:v>
                </c:pt>
                <c:pt idx="10">
                  <c:v>16103.42</c:v>
                </c:pt>
                <c:pt idx="11">
                  <c:v>16448.264999999999</c:v>
                </c:pt>
              </c:numCache>
            </c:numRef>
          </c:yVal>
          <c:smooth val="1"/>
        </c:ser>
        <c:ser>
          <c:idx val="1"/>
          <c:order val="1"/>
          <c:tx>
            <c:strRef>
              <c:f>'B_1.5B'!$D$2</c:f>
              <c:strCache>
                <c:ptCount val="1"/>
                <c:pt idx="0">
                  <c:v>SPSW2 0.6T1D2-V</c:v>
                </c:pt>
              </c:strCache>
            </c:strRef>
          </c:tx>
          <c:xVal>
            <c:numRef>
              <c:f>'B_1.5B'!$D$3:$D$14</c:f>
              <c:numCache>
                <c:formatCode>General</c:formatCode>
                <c:ptCount val="12"/>
                <c:pt idx="0">
                  <c:v>0</c:v>
                </c:pt>
                <c:pt idx="1">
                  <c:v>1.1630835000000002</c:v>
                </c:pt>
                <c:pt idx="2">
                  <c:v>3.4892504999999998</c:v>
                </c:pt>
                <c:pt idx="3">
                  <c:v>5.6929848999999999</c:v>
                </c:pt>
                <c:pt idx="4">
                  <c:v>9.1210322000000001</c:v>
                </c:pt>
                <c:pt idx="5">
                  <c:v>13.528501</c:v>
                </c:pt>
                <c:pt idx="6">
                  <c:v>18.609336000000003</c:v>
                </c:pt>
                <c:pt idx="7">
                  <c:v>26.812163000000002</c:v>
                </c:pt>
                <c:pt idx="8">
                  <c:v>33.056016</c:v>
                </c:pt>
                <c:pt idx="9">
                  <c:v>41.503682000000005</c:v>
                </c:pt>
                <c:pt idx="10">
                  <c:v>46.094839</c:v>
                </c:pt>
                <c:pt idx="11">
                  <c:v>49.828994000000002</c:v>
                </c:pt>
              </c:numCache>
            </c:numRef>
          </c:xVal>
          <c:yVal>
            <c:numRef>
              <c:f>'B_1.5B'!$E$3:$E$14</c:f>
              <c:numCache>
                <c:formatCode>General</c:formatCode>
                <c:ptCount val="12"/>
                <c:pt idx="0">
                  <c:v>0</c:v>
                </c:pt>
                <c:pt idx="1">
                  <c:v>1226.778</c:v>
                </c:pt>
                <c:pt idx="2">
                  <c:v>4123.3248000000003</c:v>
                </c:pt>
                <c:pt idx="3">
                  <c:v>6951.7224000000006</c:v>
                </c:pt>
                <c:pt idx="4">
                  <c:v>9677.8919999999998</c:v>
                </c:pt>
                <c:pt idx="5">
                  <c:v>11518.08</c:v>
                </c:pt>
                <c:pt idx="6">
                  <c:v>12710.712</c:v>
                </c:pt>
                <c:pt idx="7">
                  <c:v>14210.111999999999</c:v>
                </c:pt>
                <c:pt idx="8">
                  <c:v>14823.563999999998</c:v>
                </c:pt>
                <c:pt idx="9">
                  <c:v>15198.371999999999</c:v>
                </c:pt>
                <c:pt idx="10">
                  <c:v>15368.723999999998</c:v>
                </c:pt>
                <c:pt idx="11">
                  <c:v>15675.491999999998</c:v>
                </c:pt>
              </c:numCache>
            </c:numRef>
          </c:yVal>
          <c:smooth val="1"/>
        </c:ser>
        <c:ser>
          <c:idx val="2"/>
          <c:order val="2"/>
          <c:tx>
            <c:strRef>
              <c:f>'B_1.5B'!$G$2</c:f>
              <c:strCache>
                <c:ptCount val="1"/>
                <c:pt idx="0">
                  <c:v>SPSW4 0.6T1D2-V</c:v>
                </c:pt>
              </c:strCache>
            </c:strRef>
          </c:tx>
          <c:xVal>
            <c:numRef>
              <c:f>'B_1.5B'!$G$3:$G$14</c:f>
              <c:numCache>
                <c:formatCode>General</c:formatCode>
                <c:ptCount val="12"/>
                <c:pt idx="0">
                  <c:v>0</c:v>
                </c:pt>
                <c:pt idx="1">
                  <c:v>0.81775749999999992</c:v>
                </c:pt>
                <c:pt idx="2">
                  <c:v>2.3948625000000003</c:v>
                </c:pt>
                <c:pt idx="3">
                  <c:v>4.5560749999999999</c:v>
                </c:pt>
                <c:pt idx="4">
                  <c:v>6.600462499999999</c:v>
                </c:pt>
                <c:pt idx="5">
                  <c:v>9.9299125000000004</c:v>
                </c:pt>
                <c:pt idx="6">
                  <c:v>14.369125</c:v>
                </c:pt>
                <c:pt idx="7">
                  <c:v>21.144874999999999</c:v>
                </c:pt>
                <c:pt idx="8">
                  <c:v>27.277999999999999</c:v>
                </c:pt>
                <c:pt idx="9">
                  <c:v>33.527999999999999</c:v>
                </c:pt>
                <c:pt idx="10">
                  <c:v>40.245375000000003</c:v>
                </c:pt>
                <c:pt idx="11">
                  <c:v>46.787375000000004</c:v>
                </c:pt>
              </c:numCache>
            </c:numRef>
          </c:xVal>
          <c:yVal>
            <c:numRef>
              <c:f>'B_1.5B'!$H$3:$H$14</c:f>
              <c:numCache>
                <c:formatCode>General</c:formatCode>
                <c:ptCount val="12"/>
                <c:pt idx="0">
                  <c:v>0</c:v>
                </c:pt>
                <c:pt idx="1">
                  <c:v>713.99592000000007</c:v>
                </c:pt>
                <c:pt idx="2">
                  <c:v>2855.9872</c:v>
                </c:pt>
                <c:pt idx="3">
                  <c:v>5390.6688000000004</c:v>
                </c:pt>
                <c:pt idx="4">
                  <c:v>7318.4584000000004</c:v>
                </c:pt>
                <c:pt idx="5">
                  <c:v>9888.8239999999987</c:v>
                </c:pt>
                <c:pt idx="6">
                  <c:v>11638.176000000001</c:v>
                </c:pt>
                <c:pt idx="7">
                  <c:v>13351.712</c:v>
                </c:pt>
                <c:pt idx="8">
                  <c:v>14244.208000000001</c:v>
                </c:pt>
                <c:pt idx="9">
                  <c:v>14744.047999999999</c:v>
                </c:pt>
                <c:pt idx="10">
                  <c:v>15315.256000000001</c:v>
                </c:pt>
                <c:pt idx="11">
                  <c:v>15493.72</c:v>
                </c:pt>
              </c:numCache>
            </c:numRef>
          </c:yVal>
          <c:smooth val="1"/>
        </c:ser>
        <c:ser>
          <c:idx val="3"/>
          <c:order val="3"/>
          <c:tx>
            <c:strRef>
              <c:f>'B_1.5B'!$J$2</c:f>
              <c:strCache>
                <c:ptCount val="1"/>
                <c:pt idx="0">
                  <c:v>SPSW4 0.6T1D2</c:v>
                </c:pt>
              </c:strCache>
            </c:strRef>
          </c:tx>
          <c:xVal>
            <c:numRef>
              <c:f>'B_1.5B'!$J$3:$J$15</c:f>
              <c:numCache>
                <c:formatCode>General</c:formatCode>
                <c:ptCount val="13"/>
                <c:pt idx="0">
                  <c:v>0</c:v>
                </c:pt>
                <c:pt idx="1">
                  <c:v>1.603734</c:v>
                </c:pt>
                <c:pt idx="2">
                  <c:v>4.2560760000000002</c:v>
                </c:pt>
                <c:pt idx="3">
                  <c:v>8.1420504000000005</c:v>
                </c:pt>
                <c:pt idx="4">
                  <c:v>11.041126800000001</c:v>
                </c:pt>
                <c:pt idx="5">
                  <c:v>14.495315999999999</c:v>
                </c:pt>
                <c:pt idx="6">
                  <c:v>18.874811999999999</c:v>
                </c:pt>
                <c:pt idx="7">
                  <c:v>26.770128000000003</c:v>
                </c:pt>
                <c:pt idx="8">
                  <c:v>32.753292000000002</c:v>
                </c:pt>
                <c:pt idx="9">
                  <c:v>38.427972000000004</c:v>
                </c:pt>
                <c:pt idx="10">
                  <c:v>42.745824000000006</c:v>
                </c:pt>
                <c:pt idx="11">
                  <c:v>47.186964000000003</c:v>
                </c:pt>
                <c:pt idx="12">
                  <c:v>50.456076000000003</c:v>
                </c:pt>
              </c:numCache>
            </c:numRef>
          </c:xVal>
          <c:yVal>
            <c:numRef>
              <c:f>'B_1.5B'!$K$3:$K$15</c:f>
              <c:numCache>
                <c:formatCode>General</c:formatCode>
                <c:ptCount val="13"/>
                <c:pt idx="0">
                  <c:v>0</c:v>
                </c:pt>
                <c:pt idx="1">
                  <c:v>1596.7531999999999</c:v>
                </c:pt>
                <c:pt idx="2">
                  <c:v>3792.2949999999996</c:v>
                </c:pt>
                <c:pt idx="3">
                  <c:v>6719.6785999999993</c:v>
                </c:pt>
                <c:pt idx="4">
                  <c:v>8649.1139999999996</c:v>
                </c:pt>
                <c:pt idx="5">
                  <c:v>10245.817999999999</c:v>
                </c:pt>
                <c:pt idx="6">
                  <c:v>11609.724</c:v>
                </c:pt>
                <c:pt idx="7">
                  <c:v>12441.367999999999</c:v>
                </c:pt>
                <c:pt idx="8">
                  <c:v>12774.041999999999</c:v>
                </c:pt>
                <c:pt idx="9">
                  <c:v>13139.925999999999</c:v>
                </c:pt>
                <c:pt idx="10">
                  <c:v>13273.011999999999</c:v>
                </c:pt>
                <c:pt idx="11">
                  <c:v>13406.097999999998</c:v>
                </c:pt>
                <c:pt idx="12">
                  <c:v>13372.805999999999</c:v>
                </c:pt>
              </c:numCache>
            </c:numRef>
          </c:yVal>
          <c:smooth val="1"/>
        </c:ser>
        <c:dLbls>
          <c:showLegendKey val="0"/>
          <c:showVal val="0"/>
          <c:showCatName val="0"/>
          <c:showSerName val="0"/>
          <c:showPercent val="0"/>
          <c:showBubbleSize val="0"/>
        </c:dLbls>
        <c:axId val="-725176464"/>
        <c:axId val="-725173200"/>
      </c:scatterChart>
      <c:valAx>
        <c:axId val="-725176464"/>
        <c:scaling>
          <c:orientation val="minMax"/>
        </c:scaling>
        <c:delete val="0"/>
        <c:axPos val="b"/>
        <c:title>
          <c:tx>
            <c:rich>
              <a:bodyPr/>
              <a:lstStyle/>
              <a:p>
                <a:pPr>
                  <a:defRPr/>
                </a:pPr>
                <a:r>
                  <a:rPr lang="en-US"/>
                  <a:t>DEFORMATION(MM)</a:t>
                </a:r>
              </a:p>
            </c:rich>
          </c:tx>
          <c:layout/>
          <c:overlay val="0"/>
        </c:title>
        <c:numFmt formatCode="General" sourceLinked="1"/>
        <c:majorTickMark val="out"/>
        <c:minorTickMark val="none"/>
        <c:tickLblPos val="nextTo"/>
        <c:crossAx val="-725173200"/>
        <c:crosses val="autoZero"/>
        <c:crossBetween val="midCat"/>
      </c:valAx>
      <c:valAx>
        <c:axId val="-725173200"/>
        <c:scaling>
          <c:orientation val="minMax"/>
        </c:scaling>
        <c:delete val="0"/>
        <c:axPos val="l"/>
        <c:majorGridlines/>
        <c:title>
          <c:tx>
            <c:rich>
              <a:bodyPr/>
              <a:lstStyle/>
              <a:p>
                <a:pPr>
                  <a:defRPr/>
                </a:pPr>
                <a:r>
                  <a:rPr lang="en-US" dirty="0" smtClean="0"/>
                  <a:t>Shear</a:t>
                </a:r>
                <a:r>
                  <a:rPr lang="en-US" baseline="0" dirty="0" smtClean="0"/>
                  <a:t> force(N)</a:t>
                </a:r>
                <a:endParaRPr lang="en-US" dirty="0"/>
              </a:p>
            </c:rich>
          </c:tx>
          <c:layout/>
          <c:overlay val="0"/>
        </c:title>
        <c:numFmt formatCode="General" sourceLinked="1"/>
        <c:majorTickMark val="out"/>
        <c:minorTickMark val="none"/>
        <c:tickLblPos val="nextTo"/>
        <c:crossAx val="-725176464"/>
        <c:crosses val="autoZero"/>
        <c:crossBetween val="midCat"/>
      </c:valAx>
    </c:plotArea>
    <c:legend>
      <c:legendPos val="r"/>
      <c:layout/>
      <c:overlay val="0"/>
    </c:legend>
    <c:plotVisOnly val="1"/>
    <c:dispBlanksAs val="gap"/>
    <c:showDLblsOverMax val="0"/>
  </c:chart>
  <c:externalData r:id="rId1">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0"/>
          <c:order val="0"/>
          <c:tx>
            <c:strRef>
              <c:f>'B_1.5B'!$A$21</c:f>
              <c:strCache>
                <c:ptCount val="1"/>
                <c:pt idx="0">
                  <c:v>SPSW2 0.6T2D2</c:v>
                </c:pt>
              </c:strCache>
            </c:strRef>
          </c:tx>
          <c:xVal>
            <c:numRef>
              <c:f>'B_1.5B'!$A$22:$A$36</c:f>
              <c:numCache>
                <c:formatCode>General</c:formatCode>
                <c:ptCount val="15"/>
                <c:pt idx="0">
                  <c:v>0</c:v>
                </c:pt>
                <c:pt idx="1">
                  <c:v>0.5286708</c:v>
                </c:pt>
                <c:pt idx="2">
                  <c:v>1.6447536</c:v>
                </c:pt>
                <c:pt idx="3">
                  <c:v>3.0545424000000003</c:v>
                </c:pt>
                <c:pt idx="4">
                  <c:v>4.3468488000000001</c:v>
                </c:pt>
                <c:pt idx="5">
                  <c:v>5.4629316000000001</c:v>
                </c:pt>
                <c:pt idx="6">
                  <c:v>7.8713334000000001</c:v>
                </c:pt>
                <c:pt idx="7">
                  <c:v>10.632169800000002</c:v>
                </c:pt>
                <c:pt idx="8">
                  <c:v>14.744015999999998</c:v>
                </c:pt>
                <c:pt idx="9">
                  <c:v>19.267164000000001</c:v>
                </c:pt>
                <c:pt idx="10">
                  <c:v>25.141283999999999</c:v>
                </c:pt>
                <c:pt idx="11">
                  <c:v>32.013954000000005</c:v>
                </c:pt>
                <c:pt idx="12">
                  <c:v>36.654534000000005</c:v>
                </c:pt>
                <c:pt idx="13">
                  <c:v>43.116065999999996</c:v>
                </c:pt>
                <c:pt idx="14">
                  <c:v>47.286665999999997</c:v>
                </c:pt>
              </c:numCache>
            </c:numRef>
          </c:xVal>
          <c:yVal>
            <c:numRef>
              <c:f>'B_1.5B'!$B$22:$B$36</c:f>
              <c:numCache>
                <c:formatCode>General</c:formatCode>
                <c:ptCount val="15"/>
                <c:pt idx="0">
                  <c:v>0</c:v>
                </c:pt>
                <c:pt idx="1">
                  <c:v>2291.3025000000002</c:v>
                </c:pt>
                <c:pt idx="2">
                  <c:v>5691.3024999999998</c:v>
                </c:pt>
                <c:pt idx="3">
                  <c:v>9682.6049999999996</c:v>
                </c:pt>
                <c:pt idx="4">
                  <c:v>13230.42</c:v>
                </c:pt>
                <c:pt idx="5">
                  <c:v>16113.025</c:v>
                </c:pt>
                <c:pt idx="6">
                  <c:v>20104.37</c:v>
                </c:pt>
                <c:pt idx="7">
                  <c:v>23578.234999999997</c:v>
                </c:pt>
                <c:pt idx="8">
                  <c:v>26165.21</c:v>
                </c:pt>
                <c:pt idx="9">
                  <c:v>28530.42</c:v>
                </c:pt>
                <c:pt idx="10">
                  <c:v>29860.84</c:v>
                </c:pt>
                <c:pt idx="11">
                  <c:v>30526.05</c:v>
                </c:pt>
                <c:pt idx="12">
                  <c:v>30969.58</c:v>
                </c:pt>
                <c:pt idx="13">
                  <c:v>31413.024999999998</c:v>
                </c:pt>
                <c:pt idx="14">
                  <c:v>31634.79</c:v>
                </c:pt>
              </c:numCache>
            </c:numRef>
          </c:yVal>
          <c:smooth val="1"/>
        </c:ser>
        <c:ser>
          <c:idx val="1"/>
          <c:order val="1"/>
          <c:tx>
            <c:strRef>
              <c:f>'B_1.5B'!$D$21</c:f>
              <c:strCache>
                <c:ptCount val="1"/>
                <c:pt idx="0">
                  <c:v>SPSW2 0.6T2D2-V</c:v>
                </c:pt>
              </c:strCache>
            </c:strRef>
          </c:tx>
          <c:xVal>
            <c:numRef>
              <c:f>'B_1.5B'!$D$22:$D$35</c:f>
              <c:numCache>
                <c:formatCode>General</c:formatCode>
                <c:ptCount val="14"/>
                <c:pt idx="0">
                  <c:v>0</c:v>
                </c:pt>
                <c:pt idx="1">
                  <c:v>0.36643320000000007</c:v>
                </c:pt>
                <c:pt idx="2">
                  <c:v>1.1603731100000001</c:v>
                </c:pt>
                <c:pt idx="3">
                  <c:v>2.5650324000000002</c:v>
                </c:pt>
                <c:pt idx="4">
                  <c:v>4.0307652000000003</c:v>
                </c:pt>
                <c:pt idx="5">
                  <c:v>5.5575702000000007</c:v>
                </c:pt>
                <c:pt idx="6">
                  <c:v>7.6340381000000006</c:v>
                </c:pt>
                <c:pt idx="7">
                  <c:v>11.176225700000002</c:v>
                </c:pt>
                <c:pt idx="8">
                  <c:v>16.245179</c:v>
                </c:pt>
                <c:pt idx="9">
                  <c:v>22.65776</c:v>
                </c:pt>
                <c:pt idx="10">
                  <c:v>29.803286</c:v>
                </c:pt>
                <c:pt idx="11">
                  <c:v>35.421876000000005</c:v>
                </c:pt>
                <c:pt idx="12">
                  <c:v>42.262041000000004</c:v>
                </c:pt>
                <c:pt idx="13">
                  <c:v>49.224298000000005</c:v>
                </c:pt>
              </c:numCache>
            </c:numRef>
          </c:xVal>
          <c:yVal>
            <c:numRef>
              <c:f>'B_1.5B'!$E$22:$E$35</c:f>
              <c:numCache>
                <c:formatCode>General</c:formatCode>
                <c:ptCount val="14"/>
                <c:pt idx="0">
                  <c:v>0</c:v>
                </c:pt>
                <c:pt idx="1">
                  <c:v>1241.7384</c:v>
                </c:pt>
                <c:pt idx="2">
                  <c:v>3360</c:v>
                </c:pt>
                <c:pt idx="3">
                  <c:v>6939.1308000000008</c:v>
                </c:pt>
                <c:pt idx="4">
                  <c:v>10299.155999999999</c:v>
                </c:pt>
                <c:pt idx="5">
                  <c:v>13366.92</c:v>
                </c:pt>
                <c:pt idx="6">
                  <c:v>16507.848000000002</c:v>
                </c:pt>
                <c:pt idx="7">
                  <c:v>20817.383999999998</c:v>
                </c:pt>
                <c:pt idx="8">
                  <c:v>23300.843999999997</c:v>
                </c:pt>
                <c:pt idx="9">
                  <c:v>25273.079999999998</c:v>
                </c:pt>
                <c:pt idx="10">
                  <c:v>26441.771999999997</c:v>
                </c:pt>
                <c:pt idx="11">
                  <c:v>27391.308000000001</c:v>
                </c:pt>
                <c:pt idx="12">
                  <c:v>27975.612000000001</c:v>
                </c:pt>
                <c:pt idx="13">
                  <c:v>28852.152000000002</c:v>
                </c:pt>
              </c:numCache>
            </c:numRef>
          </c:yVal>
          <c:smooth val="1"/>
        </c:ser>
        <c:ser>
          <c:idx val="2"/>
          <c:order val="2"/>
          <c:tx>
            <c:strRef>
              <c:f>'B_1.5B'!$G$21</c:f>
              <c:strCache>
                <c:ptCount val="1"/>
                <c:pt idx="0">
                  <c:v>SPSW4 0.6T2D2-V</c:v>
                </c:pt>
              </c:strCache>
            </c:strRef>
          </c:tx>
          <c:xVal>
            <c:numRef>
              <c:f>'B_1.5B'!$G$22:$G$36</c:f>
              <c:numCache>
                <c:formatCode>General</c:formatCode>
                <c:ptCount val="15"/>
                <c:pt idx="0">
                  <c:v>0</c:v>
                </c:pt>
                <c:pt idx="1">
                  <c:v>0.52486940520000003</c:v>
                </c:pt>
                <c:pt idx="2">
                  <c:v>1.6329270384000001</c:v>
                </c:pt>
                <c:pt idx="3">
                  <c:v>3.3824917223999997</c:v>
                </c:pt>
                <c:pt idx="4">
                  <c:v>4.7238246467999998</c:v>
                </c:pt>
                <c:pt idx="5">
                  <c:v>7.2315465365999998</c:v>
                </c:pt>
                <c:pt idx="6">
                  <c:v>8.9227923977999986</c:v>
                </c:pt>
                <c:pt idx="7">
                  <c:v>12.363602943</c:v>
                </c:pt>
                <c:pt idx="8">
                  <c:v>14.988012516</c:v>
                </c:pt>
                <c:pt idx="9">
                  <c:v>18.778735997999998</c:v>
                </c:pt>
                <c:pt idx="10">
                  <c:v>24.552199379999998</c:v>
                </c:pt>
                <c:pt idx="11">
                  <c:v>31.725464621999997</c:v>
                </c:pt>
                <c:pt idx="12">
                  <c:v>37.674059603999993</c:v>
                </c:pt>
                <c:pt idx="13">
                  <c:v>42.514446839999991</c:v>
                </c:pt>
                <c:pt idx="14">
                  <c:v>46.946652353999994</c:v>
                </c:pt>
              </c:numCache>
            </c:numRef>
          </c:xVal>
          <c:yVal>
            <c:numRef>
              <c:f>'B_1.5B'!$H$22:$H$36</c:f>
              <c:numCache>
                <c:formatCode>General</c:formatCode>
                <c:ptCount val="15"/>
                <c:pt idx="0">
                  <c:v>0</c:v>
                </c:pt>
                <c:pt idx="1">
                  <c:v>1704.7755369399999</c:v>
                </c:pt>
                <c:pt idx="2">
                  <c:v>4627.2385503200003</c:v>
                </c:pt>
                <c:pt idx="3">
                  <c:v>8848.5812751600006</c:v>
                </c:pt>
                <c:pt idx="4">
                  <c:v>11284.012242000001</c:v>
                </c:pt>
                <c:pt idx="5">
                  <c:v>16073.579248400001</c:v>
                </c:pt>
                <c:pt idx="6">
                  <c:v>18265.4055032</c:v>
                </c:pt>
                <c:pt idx="7">
                  <c:v>20700.799127400001</c:v>
                </c:pt>
                <c:pt idx="8">
                  <c:v>22486.804242000002</c:v>
                </c:pt>
                <c:pt idx="9">
                  <c:v>23785.674617799999</c:v>
                </c:pt>
                <c:pt idx="10">
                  <c:v>24840.977624200001</c:v>
                </c:pt>
                <c:pt idx="11">
                  <c:v>25652.806617800001</c:v>
                </c:pt>
                <c:pt idx="12">
                  <c:v>26708.109624200002</c:v>
                </c:pt>
                <c:pt idx="13">
                  <c:v>27601.0655032</c:v>
                </c:pt>
                <c:pt idx="14">
                  <c:v>28006.98</c:v>
                </c:pt>
              </c:numCache>
            </c:numRef>
          </c:yVal>
          <c:smooth val="1"/>
        </c:ser>
        <c:ser>
          <c:idx val="3"/>
          <c:order val="3"/>
          <c:tx>
            <c:strRef>
              <c:f>'B_1.5B'!$J$21</c:f>
              <c:strCache>
                <c:ptCount val="1"/>
                <c:pt idx="0">
                  <c:v>SPSW4 0.6T2D2</c:v>
                </c:pt>
              </c:strCache>
            </c:strRef>
          </c:tx>
          <c:xVal>
            <c:numRef>
              <c:f>'B_1.5B'!$J$22:$J$36</c:f>
              <c:numCache>
                <c:formatCode>General</c:formatCode>
                <c:ptCount val="15"/>
                <c:pt idx="0">
                  <c:v>0</c:v>
                </c:pt>
                <c:pt idx="1">
                  <c:v>0.98334765429999993</c:v>
                </c:pt>
                <c:pt idx="2">
                  <c:v>1.8437743800000002</c:v>
                </c:pt>
                <c:pt idx="3">
                  <c:v>3.8104670519999999</c:v>
                </c:pt>
                <c:pt idx="4">
                  <c:v>6.6376009510000005</c:v>
                </c:pt>
                <c:pt idx="5">
                  <c:v>10.448068003000001</c:v>
                </c:pt>
                <c:pt idx="6">
                  <c:v>14.320033750000002</c:v>
                </c:pt>
                <c:pt idx="7">
                  <c:v>17.20856088</c:v>
                </c:pt>
                <c:pt idx="8">
                  <c:v>20.158652619999998</c:v>
                </c:pt>
                <c:pt idx="9">
                  <c:v>25.198249860000001</c:v>
                </c:pt>
                <c:pt idx="10">
                  <c:v>30.237978930000001</c:v>
                </c:pt>
                <c:pt idx="11">
                  <c:v>34.970280440000003</c:v>
                </c:pt>
                <c:pt idx="12">
                  <c:v>39.948444899999998</c:v>
                </c:pt>
                <c:pt idx="13">
                  <c:v>44.988173970000005</c:v>
                </c:pt>
                <c:pt idx="14">
                  <c:v>49.536177139999999</c:v>
                </c:pt>
              </c:numCache>
            </c:numRef>
          </c:xVal>
          <c:yVal>
            <c:numRef>
              <c:f>'B_1.5B'!$K$22:$K$36</c:f>
              <c:numCache>
                <c:formatCode>General</c:formatCode>
                <c:ptCount val="15"/>
                <c:pt idx="0">
                  <c:v>0</c:v>
                </c:pt>
                <c:pt idx="1">
                  <c:v>2419.6689989300003</c:v>
                </c:pt>
                <c:pt idx="2">
                  <c:v>4503.2820915900002</c:v>
                </c:pt>
                <c:pt idx="3">
                  <c:v>8401.6681896000009</c:v>
                </c:pt>
                <c:pt idx="4">
                  <c:v>13039.374189599999</c:v>
                </c:pt>
                <c:pt idx="5">
                  <c:v>16601.673463300001</c:v>
                </c:pt>
                <c:pt idx="6">
                  <c:v>18886.9030948</c:v>
                </c:pt>
                <c:pt idx="7">
                  <c:v>20029.479263000001</c:v>
                </c:pt>
                <c:pt idx="8">
                  <c:v>20768.884189600001</c:v>
                </c:pt>
                <c:pt idx="9">
                  <c:v>21777.044178900003</c:v>
                </c:pt>
                <c:pt idx="10">
                  <c:v>22247.539452600002</c:v>
                </c:pt>
                <c:pt idx="11">
                  <c:v>23054.1138211</c:v>
                </c:pt>
                <c:pt idx="12">
                  <c:v>23659.025273700001</c:v>
                </c:pt>
                <c:pt idx="13">
                  <c:v>24398.352905200001</c:v>
                </c:pt>
                <c:pt idx="14">
                  <c:v>24600.015821100002</c:v>
                </c:pt>
              </c:numCache>
            </c:numRef>
          </c:yVal>
          <c:smooth val="1"/>
        </c:ser>
        <c:dLbls>
          <c:showLegendKey val="0"/>
          <c:showVal val="0"/>
          <c:showCatName val="0"/>
          <c:showSerName val="0"/>
          <c:showPercent val="0"/>
          <c:showBubbleSize val="0"/>
        </c:dLbls>
        <c:axId val="-725172112"/>
        <c:axId val="-725168304"/>
      </c:scatterChart>
      <c:valAx>
        <c:axId val="-725172112"/>
        <c:scaling>
          <c:orientation val="minMax"/>
        </c:scaling>
        <c:delete val="0"/>
        <c:axPos val="b"/>
        <c:title>
          <c:tx>
            <c:rich>
              <a:bodyPr/>
              <a:lstStyle/>
              <a:p>
                <a:pPr>
                  <a:defRPr/>
                </a:pPr>
                <a:r>
                  <a:rPr lang="en-US"/>
                  <a:t>DEFORMATION(MM)</a:t>
                </a:r>
              </a:p>
            </c:rich>
          </c:tx>
          <c:layout/>
          <c:overlay val="0"/>
        </c:title>
        <c:numFmt formatCode="General" sourceLinked="1"/>
        <c:majorTickMark val="out"/>
        <c:minorTickMark val="none"/>
        <c:tickLblPos val="nextTo"/>
        <c:crossAx val="-725168304"/>
        <c:crosses val="autoZero"/>
        <c:crossBetween val="midCat"/>
      </c:valAx>
      <c:valAx>
        <c:axId val="-725168304"/>
        <c:scaling>
          <c:orientation val="minMax"/>
        </c:scaling>
        <c:delete val="0"/>
        <c:axPos val="l"/>
        <c:majorGridlines/>
        <c:title>
          <c:tx>
            <c:rich>
              <a:bodyPr/>
              <a:lstStyle/>
              <a:p>
                <a:pPr>
                  <a:defRPr/>
                </a:pPr>
                <a:r>
                  <a:rPr lang="en-US" dirty="0" smtClean="0"/>
                  <a:t>Shear</a:t>
                </a:r>
                <a:r>
                  <a:rPr lang="en-US" baseline="0" dirty="0" smtClean="0"/>
                  <a:t> force(</a:t>
                </a:r>
                <a:r>
                  <a:rPr lang="en-US" dirty="0" smtClean="0"/>
                  <a:t>N</a:t>
                </a:r>
                <a:r>
                  <a:rPr lang="en-US" dirty="0"/>
                  <a:t>)</a:t>
                </a:r>
              </a:p>
            </c:rich>
          </c:tx>
          <c:layout/>
          <c:overlay val="0"/>
        </c:title>
        <c:numFmt formatCode="General" sourceLinked="1"/>
        <c:majorTickMark val="out"/>
        <c:minorTickMark val="none"/>
        <c:tickLblPos val="nextTo"/>
        <c:crossAx val="-725172112"/>
        <c:crosses val="autoZero"/>
        <c:crossBetween val="midCat"/>
      </c:valAx>
    </c:plotArea>
    <c:legend>
      <c:legendPos val="r"/>
      <c:layout/>
      <c:overlay val="0"/>
    </c:legend>
    <c:plotVisOnly val="1"/>
    <c:dispBlanksAs val="gap"/>
    <c:showDLblsOverMax val="0"/>
  </c:chart>
  <c:externalData r:id="rId1">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0"/>
          <c:order val="0"/>
          <c:tx>
            <c:strRef>
              <c:f>'B_1.5B'!$V$21</c:f>
              <c:strCache>
                <c:ptCount val="1"/>
                <c:pt idx="0">
                  <c:v>SPSW2 0.6T2D1</c:v>
                </c:pt>
              </c:strCache>
            </c:strRef>
          </c:tx>
          <c:xVal>
            <c:numRef>
              <c:f>'B_1.5B'!$V$22:$V$36</c:f>
              <c:numCache>
                <c:formatCode>General</c:formatCode>
                <c:ptCount val="15"/>
                <c:pt idx="0">
                  <c:v>0</c:v>
                </c:pt>
                <c:pt idx="1">
                  <c:v>0.67963358610000002</c:v>
                </c:pt>
                <c:pt idx="2">
                  <c:v>2.1144156012000002</c:v>
                </c:pt>
                <c:pt idx="3">
                  <c:v>3.9267718308000004</c:v>
                </c:pt>
                <c:pt idx="4">
                  <c:v>5.5880983746000004</c:v>
                </c:pt>
                <c:pt idx="5">
                  <c:v>7.0228803897000001</c:v>
                </c:pt>
                <c:pt idx="6">
                  <c:v>10.11900514655</c:v>
                </c:pt>
                <c:pt idx="7">
                  <c:v>13.668202762850003</c:v>
                </c:pt>
                <c:pt idx="8">
                  <c:v>18.954193172</c:v>
                </c:pt>
                <c:pt idx="9">
                  <c:v>24.768933263000001</c:v>
                </c:pt>
                <c:pt idx="10">
                  <c:v>32.320417552999999</c:v>
                </c:pt>
                <c:pt idx="11">
                  <c:v>41.155589380500004</c:v>
                </c:pt>
                <c:pt idx="12">
                  <c:v>47.121294365500006</c:v>
                </c:pt>
                <c:pt idx="13">
                  <c:v>55.427927084499999</c:v>
                </c:pt>
                <c:pt idx="14">
                  <c:v>60.789448534500004</c:v>
                </c:pt>
              </c:numCache>
            </c:numRef>
          </c:xVal>
          <c:yVal>
            <c:numRef>
              <c:f>'B_1.5B'!$W$22:$W$36</c:f>
              <c:numCache>
                <c:formatCode>General</c:formatCode>
                <c:ptCount val="15"/>
                <c:pt idx="0">
                  <c:v>0</c:v>
                </c:pt>
                <c:pt idx="1">
                  <c:v>2044.650525</c:v>
                </c:pt>
                <c:pt idx="2">
                  <c:v>5078.6505249999991</c:v>
                </c:pt>
                <c:pt idx="3">
                  <c:v>8640.3010499999982</c:v>
                </c:pt>
                <c:pt idx="4">
                  <c:v>11806.2042</c:v>
                </c:pt>
                <c:pt idx="5">
                  <c:v>14378.505249999998</c:v>
                </c:pt>
                <c:pt idx="6">
                  <c:v>17940.1937</c:v>
                </c:pt>
                <c:pt idx="7">
                  <c:v>21040.107349999998</c:v>
                </c:pt>
                <c:pt idx="8">
                  <c:v>23348.602099999996</c:v>
                </c:pt>
                <c:pt idx="9">
                  <c:v>25459.204199999996</c:v>
                </c:pt>
                <c:pt idx="10">
                  <c:v>26646.4084</c:v>
                </c:pt>
                <c:pt idx="11">
                  <c:v>27240.010499999997</c:v>
                </c:pt>
                <c:pt idx="12">
                  <c:v>27635.7958</c:v>
                </c:pt>
                <c:pt idx="13">
                  <c:v>28031.505249999998</c:v>
                </c:pt>
                <c:pt idx="14">
                  <c:v>28229.3979</c:v>
                </c:pt>
              </c:numCache>
            </c:numRef>
          </c:yVal>
          <c:smooth val="1"/>
        </c:ser>
        <c:ser>
          <c:idx val="1"/>
          <c:order val="1"/>
          <c:tx>
            <c:strRef>
              <c:f>'B_1.5B'!$Y$21</c:f>
              <c:strCache>
                <c:ptCount val="1"/>
                <c:pt idx="0">
                  <c:v>SPSW2 0.6T2D1-V</c:v>
                </c:pt>
              </c:strCache>
            </c:strRef>
          </c:tx>
          <c:xVal>
            <c:numRef>
              <c:f>'B_1.5B'!$Y$22:$Y$35</c:f>
              <c:numCache>
                <c:formatCode>General</c:formatCode>
                <c:ptCount val="14"/>
                <c:pt idx="0">
                  <c:v>0</c:v>
                </c:pt>
                <c:pt idx="1">
                  <c:v>0.42379146432000003</c:v>
                </c:pt>
                <c:pt idx="2">
                  <c:v>1.3420078187360001</c:v>
                </c:pt>
                <c:pt idx="3">
                  <c:v>2.96654025024</c:v>
                </c:pt>
                <c:pt idx="4">
                  <c:v>4.6617061075199997</c:v>
                </c:pt>
                <c:pt idx="5">
                  <c:v>6.4275038755200002</c:v>
                </c:pt>
                <c:pt idx="6">
                  <c:v>8.8290039905600004</c:v>
                </c:pt>
                <c:pt idx="7">
                  <c:v>12.925654812320001</c:v>
                </c:pt>
                <c:pt idx="8">
                  <c:v>18.788057950399999</c:v>
                </c:pt>
                <c:pt idx="9">
                  <c:v>26.204408575999999</c:v>
                </c:pt>
                <c:pt idx="10">
                  <c:v>34.4684330336</c:v>
                </c:pt>
                <c:pt idx="11">
                  <c:v>40.966508217600001</c:v>
                </c:pt>
                <c:pt idx="12">
                  <c:v>48.877373121599994</c:v>
                </c:pt>
                <c:pt idx="13">
                  <c:v>56.929441244800003</c:v>
                </c:pt>
              </c:numCache>
            </c:numRef>
          </c:xVal>
          <c:yVal>
            <c:numRef>
              <c:f>'B_1.5B'!$Z$22:$Z$35</c:f>
              <c:numCache>
                <c:formatCode>General</c:formatCode>
                <c:ptCount val="14"/>
                <c:pt idx="0">
                  <c:v>0</c:v>
                </c:pt>
                <c:pt idx="1">
                  <c:v>1089.0592724199998</c:v>
                </c:pt>
                <c:pt idx="2">
                  <c:v>2946.8679999999999</c:v>
                </c:pt>
                <c:pt idx="3">
                  <c:v>6085.9233637900006</c:v>
                </c:pt>
                <c:pt idx="4">
                  <c:v>9032.8134652999997</c:v>
                </c:pt>
                <c:pt idx="5">
                  <c:v>11723.377621</c:v>
                </c:pt>
                <c:pt idx="6">
                  <c:v>14478.1098274</c:v>
                </c:pt>
                <c:pt idx="7">
                  <c:v>18257.762724199998</c:v>
                </c:pt>
                <c:pt idx="8">
                  <c:v>20435.866534699999</c:v>
                </c:pt>
                <c:pt idx="9">
                  <c:v>22165.604379</c:v>
                </c:pt>
                <c:pt idx="10">
                  <c:v>23190.598741099999</c:v>
                </c:pt>
                <c:pt idx="11">
                  <c:v>24023.383637899999</c:v>
                </c:pt>
                <c:pt idx="12">
                  <c:v>24535.8439831</c:v>
                </c:pt>
                <c:pt idx="13">
                  <c:v>25304.608172600001</c:v>
                </c:pt>
              </c:numCache>
            </c:numRef>
          </c:yVal>
          <c:smooth val="1"/>
        </c:ser>
        <c:ser>
          <c:idx val="2"/>
          <c:order val="2"/>
          <c:tx>
            <c:strRef>
              <c:f>'B_1.5B'!$AB$21</c:f>
              <c:strCache>
                <c:ptCount val="1"/>
                <c:pt idx="0">
                  <c:v>SPSW4 0.6T2D1-V</c:v>
                </c:pt>
              </c:strCache>
            </c:strRef>
          </c:tx>
          <c:xVal>
            <c:numRef>
              <c:f>'B_1.5B'!$AB$22:$AB$36</c:f>
              <c:numCache>
                <c:formatCode>General</c:formatCode>
                <c:ptCount val="15"/>
                <c:pt idx="0">
                  <c:v>0</c:v>
                </c:pt>
                <c:pt idx="1">
                  <c:v>0.63521265149999995</c:v>
                </c:pt>
                <c:pt idx="2">
                  <c:v>1.976217138</c:v>
                </c:pt>
                <c:pt idx="3">
                  <c:v>4.093592643</c:v>
                </c:pt>
                <c:pt idx="4">
                  <c:v>5.7169138634999994</c:v>
                </c:pt>
                <c:pt idx="5">
                  <c:v>8.7518338932499997</c:v>
                </c:pt>
                <c:pt idx="6">
                  <c:v>10.798630214749998</c:v>
                </c:pt>
                <c:pt idx="7">
                  <c:v>14.962802041249999</c:v>
                </c:pt>
                <c:pt idx="8">
                  <c:v>18.138940995000002</c:v>
                </c:pt>
                <c:pt idx="9">
                  <c:v>22.726587922499998</c:v>
                </c:pt>
                <c:pt idx="10">
                  <c:v>29.713805974999996</c:v>
                </c:pt>
                <c:pt idx="11">
                  <c:v>38.395106102500002</c:v>
                </c:pt>
                <c:pt idx="12">
                  <c:v>45.594273654999995</c:v>
                </c:pt>
                <c:pt idx="13">
                  <c:v>51.452255049999991</c:v>
                </c:pt>
                <c:pt idx="14">
                  <c:v>56.816242717499996</c:v>
                </c:pt>
              </c:numCache>
            </c:numRef>
          </c:xVal>
          <c:yVal>
            <c:numRef>
              <c:f>'B_1.5B'!$AC$22:$AC$36</c:f>
              <c:numCache>
                <c:formatCode>General</c:formatCode>
                <c:ptCount val="15"/>
                <c:pt idx="0">
                  <c:v>0</c:v>
                </c:pt>
                <c:pt idx="1">
                  <c:v>1475.5336766099999</c:v>
                </c:pt>
                <c:pt idx="2">
                  <c:v>4005.0118990800001</c:v>
                </c:pt>
                <c:pt idx="3">
                  <c:v>7658.7089495400005</c:v>
                </c:pt>
                <c:pt idx="4">
                  <c:v>9766.6465229999994</c:v>
                </c:pt>
                <c:pt idx="5">
                  <c:v>13912.158504600002</c:v>
                </c:pt>
                <c:pt idx="6">
                  <c:v>15809.248990800001</c:v>
                </c:pt>
                <c:pt idx="7">
                  <c:v>17917.154243100002</c:v>
                </c:pt>
                <c:pt idx="8">
                  <c:v>19462.994523000001</c:v>
                </c:pt>
                <c:pt idx="9">
                  <c:v>20587.2052707</c:v>
                </c:pt>
                <c:pt idx="10">
                  <c:v>21500.601252299999</c:v>
                </c:pt>
                <c:pt idx="11">
                  <c:v>22203.263270699998</c:v>
                </c:pt>
                <c:pt idx="12">
                  <c:v>23116.6592523</c:v>
                </c:pt>
                <c:pt idx="13">
                  <c:v>23889.5389908</c:v>
                </c:pt>
                <c:pt idx="14">
                  <c:v>24240.87</c:v>
                </c:pt>
              </c:numCache>
            </c:numRef>
          </c:yVal>
          <c:smooth val="1"/>
        </c:ser>
        <c:ser>
          <c:idx val="3"/>
          <c:order val="3"/>
          <c:tx>
            <c:strRef>
              <c:f>'B_1.5B'!$AE$21</c:f>
              <c:strCache>
                <c:ptCount val="1"/>
                <c:pt idx="0">
                  <c:v>SPSW4 0.6T2D1</c:v>
                </c:pt>
              </c:strCache>
            </c:strRef>
          </c:tx>
          <c:xVal>
            <c:numRef>
              <c:f>'B_1.5B'!$AE$22:$AE$36</c:f>
              <c:numCache>
                <c:formatCode>General</c:formatCode>
                <c:ptCount val="15"/>
                <c:pt idx="0">
                  <c:v>0</c:v>
                </c:pt>
                <c:pt idx="1">
                  <c:v>1.0679477763569998</c:v>
                </c:pt>
                <c:pt idx="2">
                  <c:v>2.0023993962</c:v>
                </c:pt>
                <c:pt idx="3">
                  <c:v>4.1382920854799998</c:v>
                </c:pt>
                <c:pt idx="4">
                  <c:v>7.2086521434900002</c:v>
                </c:pt>
                <c:pt idx="5">
                  <c:v>11.346944228969999</c:v>
                </c:pt>
                <c:pt idx="6">
                  <c:v>15.5520259125</c:v>
                </c:pt>
                <c:pt idx="7">
                  <c:v>18.689061031199998</c:v>
                </c:pt>
                <c:pt idx="8">
                  <c:v>21.892957333799998</c:v>
                </c:pt>
                <c:pt idx="9">
                  <c:v>27.3661250814</c:v>
                </c:pt>
                <c:pt idx="10">
                  <c:v>32.839436000699997</c:v>
                </c:pt>
                <c:pt idx="11">
                  <c:v>37.978870515600001</c:v>
                </c:pt>
                <c:pt idx="12">
                  <c:v>43.385320250999996</c:v>
                </c:pt>
                <c:pt idx="13">
                  <c:v>48.858631170300001</c:v>
                </c:pt>
                <c:pt idx="14">
                  <c:v>53.7979116486</c:v>
                </c:pt>
              </c:numCache>
            </c:numRef>
          </c:xVal>
          <c:yVal>
            <c:numRef>
              <c:f>'B_1.5B'!$AF$22:$AF$36</c:f>
              <c:numCache>
                <c:formatCode>General</c:formatCode>
                <c:ptCount val="15"/>
                <c:pt idx="0">
                  <c:v>0</c:v>
                </c:pt>
                <c:pt idx="1">
                  <c:v>1972.6154210599998</c:v>
                </c:pt>
                <c:pt idx="2">
                  <c:v>3671.2640047800001</c:v>
                </c:pt>
                <c:pt idx="3">
                  <c:v>6849.3914832</c:v>
                </c:pt>
                <c:pt idx="4">
                  <c:v>10630.243483199998</c:v>
                </c:pt>
                <c:pt idx="5">
                  <c:v>13534.378918599999</c:v>
                </c:pt>
                <c:pt idx="6">
                  <c:v>15397.393741599999</c:v>
                </c:pt>
                <c:pt idx="7">
                  <c:v>16328.869645999999</c:v>
                </c:pt>
                <c:pt idx="8">
                  <c:v>16931.663483199998</c:v>
                </c:pt>
                <c:pt idx="9">
                  <c:v>17753.557693800001</c:v>
                </c:pt>
                <c:pt idx="10">
                  <c:v>18137.125129199998</c:v>
                </c:pt>
                <c:pt idx="11">
                  <c:v>18794.678306199999</c:v>
                </c:pt>
                <c:pt idx="12">
                  <c:v>19287.827435399999</c:v>
                </c:pt>
                <c:pt idx="13">
                  <c:v>19890.5582584</c:v>
                </c:pt>
                <c:pt idx="14">
                  <c:v>20054.962306199999</c:v>
                </c:pt>
              </c:numCache>
            </c:numRef>
          </c:yVal>
          <c:smooth val="1"/>
        </c:ser>
        <c:dLbls>
          <c:showLegendKey val="0"/>
          <c:showVal val="0"/>
          <c:showCatName val="0"/>
          <c:showSerName val="0"/>
          <c:showPercent val="0"/>
          <c:showBubbleSize val="0"/>
        </c:dLbls>
        <c:axId val="-725171024"/>
        <c:axId val="-725170480"/>
      </c:scatterChart>
      <c:valAx>
        <c:axId val="-725171024"/>
        <c:scaling>
          <c:orientation val="minMax"/>
        </c:scaling>
        <c:delete val="0"/>
        <c:axPos val="b"/>
        <c:title>
          <c:tx>
            <c:rich>
              <a:bodyPr/>
              <a:lstStyle/>
              <a:p>
                <a:pPr>
                  <a:defRPr/>
                </a:pPr>
                <a:r>
                  <a:rPr lang="en-US"/>
                  <a:t>DEFORMATION(MM)</a:t>
                </a:r>
              </a:p>
            </c:rich>
          </c:tx>
          <c:layout/>
          <c:overlay val="0"/>
        </c:title>
        <c:numFmt formatCode="General" sourceLinked="1"/>
        <c:majorTickMark val="out"/>
        <c:minorTickMark val="none"/>
        <c:tickLblPos val="nextTo"/>
        <c:crossAx val="-725170480"/>
        <c:crosses val="autoZero"/>
        <c:crossBetween val="midCat"/>
      </c:valAx>
      <c:valAx>
        <c:axId val="-725170480"/>
        <c:scaling>
          <c:orientation val="minMax"/>
        </c:scaling>
        <c:delete val="0"/>
        <c:axPos val="l"/>
        <c:majorGridlines/>
        <c:title>
          <c:tx>
            <c:rich>
              <a:bodyPr/>
              <a:lstStyle/>
              <a:p>
                <a:pPr>
                  <a:defRPr/>
                </a:pPr>
                <a:r>
                  <a:rPr lang="en-US" dirty="0" smtClean="0"/>
                  <a:t>Shear</a:t>
                </a:r>
                <a:r>
                  <a:rPr lang="en-US" baseline="0" dirty="0" smtClean="0"/>
                  <a:t> force</a:t>
                </a:r>
                <a:r>
                  <a:rPr lang="en-US" dirty="0" smtClean="0"/>
                  <a:t>(N</a:t>
                </a:r>
                <a:r>
                  <a:rPr lang="en-US" dirty="0"/>
                  <a:t>)</a:t>
                </a:r>
              </a:p>
            </c:rich>
          </c:tx>
          <c:layout/>
          <c:overlay val="0"/>
        </c:title>
        <c:numFmt formatCode="General" sourceLinked="1"/>
        <c:majorTickMark val="out"/>
        <c:minorTickMark val="none"/>
        <c:tickLblPos val="nextTo"/>
        <c:crossAx val="-725171024"/>
        <c:crosses val="autoZero"/>
        <c:crossBetween val="midCat"/>
      </c:valAx>
    </c:plotArea>
    <c:legend>
      <c:legendPos val="r"/>
      <c:layout/>
      <c:overlay val="0"/>
    </c:legend>
    <c:plotVisOnly val="1"/>
    <c:dispBlanksAs val="gap"/>
    <c:showDLblsOverMax val="0"/>
  </c:chart>
  <c:externalData r:id="rId1">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0"/>
          <c:order val="0"/>
          <c:tx>
            <c:strRef>
              <c:f>'B_1.5B'!$V$2</c:f>
              <c:strCache>
                <c:ptCount val="1"/>
                <c:pt idx="0">
                  <c:v>SPSW2 0.6T1D1</c:v>
                </c:pt>
              </c:strCache>
            </c:strRef>
          </c:tx>
          <c:xVal>
            <c:numRef>
              <c:f>'B_1.5B'!$V$3:$V$14</c:f>
              <c:numCache>
                <c:formatCode>General</c:formatCode>
                <c:ptCount val="12"/>
                <c:pt idx="0">
                  <c:v>0</c:v>
                </c:pt>
                <c:pt idx="1">
                  <c:v>0.42619483515600004</c:v>
                </c:pt>
                <c:pt idx="2">
                  <c:v>1.8468382053000001</c:v>
                </c:pt>
                <c:pt idx="3">
                  <c:v>3.6936916115400003</c:v>
                </c:pt>
                <c:pt idx="4">
                  <c:v>7.1742812452200013</c:v>
                </c:pt>
                <c:pt idx="5">
                  <c:v>11.152093626300001</c:v>
                </c:pt>
                <c:pt idx="6">
                  <c:v>17.616065347200003</c:v>
                </c:pt>
                <c:pt idx="7">
                  <c:v>24.648324210000002</c:v>
                </c:pt>
                <c:pt idx="8">
                  <c:v>32.958982126800002</c:v>
                </c:pt>
                <c:pt idx="9">
                  <c:v>40.914698094600006</c:v>
                </c:pt>
                <c:pt idx="10">
                  <c:v>48.941402452200002</c:v>
                </c:pt>
                <c:pt idx="11">
                  <c:v>57.110083589399999</c:v>
                </c:pt>
              </c:numCache>
            </c:numRef>
          </c:xVal>
          <c:yVal>
            <c:numRef>
              <c:f>'B_1.5B'!$W$3:$W$14</c:f>
              <c:numCache>
                <c:formatCode>General</c:formatCode>
                <c:ptCount val="12"/>
                <c:pt idx="0">
                  <c:v>0</c:v>
                </c:pt>
                <c:pt idx="1">
                  <c:v>221.30395724800002</c:v>
                </c:pt>
                <c:pt idx="2">
                  <c:v>1881.0809090400001</c:v>
                </c:pt>
                <c:pt idx="3">
                  <c:v>4011.1274062000007</c:v>
                </c:pt>
                <c:pt idx="4">
                  <c:v>6583.7831816400003</c:v>
                </c:pt>
                <c:pt idx="5">
                  <c:v>8741.5144940000009</c:v>
                </c:pt>
                <c:pt idx="6">
                  <c:v>10484.2940676</c:v>
                </c:pt>
                <c:pt idx="7">
                  <c:v>11507.8139596</c:v>
                </c:pt>
                <c:pt idx="8">
                  <c:v>12227.005452000001</c:v>
                </c:pt>
                <c:pt idx="9">
                  <c:v>12586.635292800001</c:v>
                </c:pt>
                <c:pt idx="10">
                  <c:v>12918.580318400001</c:v>
                </c:pt>
                <c:pt idx="11">
                  <c:v>13195.223902800002</c:v>
                </c:pt>
              </c:numCache>
            </c:numRef>
          </c:yVal>
          <c:smooth val="1"/>
        </c:ser>
        <c:ser>
          <c:idx val="1"/>
          <c:order val="1"/>
          <c:tx>
            <c:strRef>
              <c:f>'B_1.5B'!$Y$2</c:f>
              <c:strCache>
                <c:ptCount val="1"/>
                <c:pt idx="0">
                  <c:v>SPSW2 0.6T1D1-V</c:v>
                </c:pt>
              </c:strCache>
            </c:strRef>
          </c:tx>
          <c:xVal>
            <c:numRef>
              <c:f>'B_1.5B'!$Y$3:$Y$14</c:f>
              <c:numCache>
                <c:formatCode>General</c:formatCode>
                <c:ptCount val="12"/>
                <c:pt idx="0">
                  <c:v>0</c:v>
                </c:pt>
                <c:pt idx="1">
                  <c:v>1.4996887434000001</c:v>
                </c:pt>
                <c:pt idx="2">
                  <c:v>4.4990662301999995</c:v>
                </c:pt>
                <c:pt idx="3">
                  <c:v>7.3405781879600003</c:v>
                </c:pt>
                <c:pt idx="4">
                  <c:v>11.760728544880001</c:v>
                </c:pt>
                <c:pt idx="5">
                  <c:v>17.443752460399999</c:v>
                </c:pt>
                <c:pt idx="6">
                  <c:v>23.995019894400002</c:v>
                </c:pt>
                <c:pt idx="7">
                  <c:v>34.571807645200003</c:v>
                </c:pt>
                <c:pt idx="8">
                  <c:v>42.6226793664</c:v>
                </c:pt>
                <c:pt idx="9">
                  <c:v>53.515164392800003</c:v>
                </c:pt>
                <c:pt idx="10">
                  <c:v>59.435037275600003</c:v>
                </c:pt>
                <c:pt idx="11">
                  <c:v>64.249885237599997</c:v>
                </c:pt>
              </c:numCache>
            </c:numRef>
          </c:xVal>
          <c:yVal>
            <c:numRef>
              <c:f>'B_1.5B'!$Z$3:$Z$14</c:f>
              <c:numCache>
                <c:formatCode>General</c:formatCode>
                <c:ptCount val="12"/>
                <c:pt idx="0">
                  <c:v>0</c:v>
                </c:pt>
                <c:pt idx="1">
                  <c:v>976.83220565000011</c:v>
                </c:pt>
                <c:pt idx="2">
                  <c:v>3283.2317330400006</c:v>
                </c:pt>
                <c:pt idx="3">
                  <c:v>5535.3668920200007</c:v>
                </c:pt>
                <c:pt idx="4">
                  <c:v>7706.1021541</c:v>
                </c:pt>
                <c:pt idx="5">
                  <c:v>9171.3671840000006</c:v>
                </c:pt>
                <c:pt idx="6">
                  <c:v>10121.0103526</c:v>
                </c:pt>
                <c:pt idx="7">
                  <c:v>11314.920097599999</c:v>
                </c:pt>
                <c:pt idx="8">
                  <c:v>11803.3863647</c:v>
                </c:pt>
                <c:pt idx="9">
                  <c:v>12101.8303581</c:v>
                </c:pt>
                <c:pt idx="10">
                  <c:v>12237.474557699999</c:v>
                </c:pt>
                <c:pt idx="11">
                  <c:v>12481.741134100001</c:v>
                </c:pt>
              </c:numCache>
            </c:numRef>
          </c:yVal>
          <c:smooth val="1"/>
        </c:ser>
        <c:ser>
          <c:idx val="2"/>
          <c:order val="2"/>
          <c:tx>
            <c:strRef>
              <c:f>'B_1.5B'!$AB$2</c:f>
              <c:strCache>
                <c:ptCount val="1"/>
                <c:pt idx="0">
                  <c:v>SPSW4 0.6T1D1-V</c:v>
                </c:pt>
              </c:strCache>
            </c:strRef>
          </c:tx>
          <c:xVal>
            <c:numRef>
              <c:f>'B_1.5B'!$AB$3:$AB$14</c:f>
              <c:numCache>
                <c:formatCode>General</c:formatCode>
                <c:ptCount val="12"/>
                <c:pt idx="0">
                  <c:v>0</c:v>
                </c:pt>
                <c:pt idx="1">
                  <c:v>1.0102706996199999</c:v>
                </c:pt>
                <c:pt idx="2">
                  <c:v>2.9586514503000001</c:v>
                </c:pt>
                <c:pt idx="3">
                  <c:v>5.6286479521999997</c:v>
                </c:pt>
                <c:pt idx="4">
                  <c:v>8.154316979899999</c:v>
                </c:pt>
                <c:pt idx="5">
                  <c:v>12.2675727811</c:v>
                </c:pt>
                <c:pt idx="6">
                  <c:v>17.751846930999999</c:v>
                </c:pt>
                <c:pt idx="7">
                  <c:v>26.122716893</c:v>
                </c:pt>
                <c:pt idx="8">
                  <c:v>33.699677647999998</c:v>
                </c:pt>
                <c:pt idx="9">
                  <c:v>41.421027647999999</c:v>
                </c:pt>
                <c:pt idx="10">
                  <c:v>49.719780200999999</c:v>
                </c:pt>
                <c:pt idx="11">
                  <c:v>57.801871673000008</c:v>
                </c:pt>
              </c:numCache>
            </c:numRef>
          </c:xVal>
          <c:yVal>
            <c:numRef>
              <c:f>'B_1.5B'!$AC$3:$AC$14</c:f>
              <c:numCache>
                <c:formatCode>General</c:formatCode>
                <c:ptCount val="12"/>
                <c:pt idx="0">
                  <c:v>0</c:v>
                </c:pt>
                <c:pt idx="1">
                  <c:v>668.12817301200005</c:v>
                </c:pt>
                <c:pt idx="2">
                  <c:v>2672.5159859199998</c:v>
                </c:pt>
                <c:pt idx="3">
                  <c:v>5044.36733568</c:v>
                </c:pt>
                <c:pt idx="4">
                  <c:v>6848.3139792399998</c:v>
                </c:pt>
                <c:pt idx="5">
                  <c:v>9253.5569563999998</c:v>
                </c:pt>
                <c:pt idx="6">
                  <c:v>10484</c:v>
                </c:pt>
                <c:pt idx="7">
                  <c:v>11314.920097599999</c:v>
                </c:pt>
                <c:pt idx="8">
                  <c:v>11803.3863647</c:v>
                </c:pt>
                <c:pt idx="9">
                  <c:v>12101.8303581</c:v>
                </c:pt>
                <c:pt idx="10">
                  <c:v>12237.474557699999</c:v>
                </c:pt>
                <c:pt idx="11">
                  <c:v>12481.741134100001</c:v>
                </c:pt>
              </c:numCache>
            </c:numRef>
          </c:yVal>
          <c:smooth val="1"/>
        </c:ser>
        <c:ser>
          <c:idx val="3"/>
          <c:order val="3"/>
          <c:tx>
            <c:strRef>
              <c:f>'B_1.5B'!$AE$2</c:f>
              <c:strCache>
                <c:ptCount val="1"/>
                <c:pt idx="0">
                  <c:v>SPSW4 0.6T1D1</c:v>
                </c:pt>
              </c:strCache>
            </c:strRef>
          </c:tx>
          <c:xVal>
            <c:numRef>
              <c:f>'B_1.5B'!$AE$3:$AE$15</c:f>
              <c:numCache>
                <c:formatCode>General</c:formatCode>
                <c:ptCount val="13"/>
                <c:pt idx="0">
                  <c:v>0</c:v>
                </c:pt>
                <c:pt idx="1">
                  <c:v>2.02290268455</c:v>
                </c:pt>
                <c:pt idx="2">
                  <c:v>5.3684885186999995</c:v>
                </c:pt>
                <c:pt idx="3">
                  <c:v>10.270141813979999</c:v>
                </c:pt>
                <c:pt idx="4">
                  <c:v>13.92695113041</c:v>
                </c:pt>
                <c:pt idx="5">
                  <c:v>18.283963331699997</c:v>
                </c:pt>
                <c:pt idx="6">
                  <c:v>23.808130191899998</c:v>
                </c:pt>
                <c:pt idx="7">
                  <c:v>33.767048523599996</c:v>
                </c:pt>
                <c:pt idx="8">
                  <c:v>41.314034817899994</c:v>
                </c:pt>
                <c:pt idx="9">
                  <c:v>48.4719085089</c:v>
                </c:pt>
                <c:pt idx="10">
                  <c:v>53.918319448800005</c:v>
                </c:pt>
                <c:pt idx="11">
                  <c:v>59.520242229300003</c:v>
                </c:pt>
                <c:pt idx="12">
                  <c:v>63.643803518699997</c:v>
                </c:pt>
              </c:numCache>
            </c:numRef>
          </c:xVal>
          <c:yVal>
            <c:numRef>
              <c:f>'B_1.5B'!$AF$3:$AF$15</c:f>
              <c:numCache>
                <c:formatCode>General</c:formatCode>
                <c:ptCount val="13"/>
                <c:pt idx="0">
                  <c:v>0</c:v>
                </c:pt>
                <c:pt idx="1">
                  <c:v>1317.1383475599998</c:v>
                </c:pt>
                <c:pt idx="2">
                  <c:v>3128.2086485</c:v>
                </c:pt>
                <c:pt idx="3">
                  <c:v>5542.9645403799996</c:v>
                </c:pt>
                <c:pt idx="4">
                  <c:v>7134.5275662000004</c:v>
                </c:pt>
                <c:pt idx="5">
                  <c:v>8451.6253293999998</c:v>
                </c:pt>
                <c:pt idx="6">
                  <c:v>9576.6914292000001</c:v>
                </c:pt>
                <c:pt idx="7">
                  <c:v>10262.702394399999</c:v>
                </c:pt>
                <c:pt idx="8">
                  <c:v>10537.120308599999</c:v>
                </c:pt>
                <c:pt idx="9">
                  <c:v>10838.932665799999</c:v>
                </c:pt>
                <c:pt idx="10">
                  <c:v>10948.7133596</c:v>
                </c:pt>
                <c:pt idx="11">
                  <c:v>11058.4940534</c:v>
                </c:pt>
                <c:pt idx="12">
                  <c:v>11031.031969799998</c:v>
                </c:pt>
              </c:numCache>
            </c:numRef>
          </c:yVal>
          <c:smooth val="1"/>
        </c:ser>
        <c:dLbls>
          <c:showLegendKey val="0"/>
          <c:showVal val="0"/>
          <c:showCatName val="0"/>
          <c:showSerName val="0"/>
          <c:showPercent val="0"/>
          <c:showBubbleSize val="0"/>
        </c:dLbls>
        <c:axId val="-724263360"/>
        <c:axId val="-724263904"/>
      </c:scatterChart>
      <c:valAx>
        <c:axId val="-724263360"/>
        <c:scaling>
          <c:orientation val="minMax"/>
        </c:scaling>
        <c:delete val="0"/>
        <c:axPos val="b"/>
        <c:title>
          <c:tx>
            <c:rich>
              <a:bodyPr/>
              <a:lstStyle/>
              <a:p>
                <a:pPr>
                  <a:defRPr/>
                </a:pPr>
                <a:r>
                  <a:rPr lang="en-US"/>
                  <a:t>DEFORMATION(MM)</a:t>
                </a:r>
              </a:p>
            </c:rich>
          </c:tx>
          <c:layout/>
          <c:overlay val="0"/>
        </c:title>
        <c:numFmt formatCode="General" sourceLinked="1"/>
        <c:majorTickMark val="out"/>
        <c:minorTickMark val="none"/>
        <c:tickLblPos val="nextTo"/>
        <c:crossAx val="-724263904"/>
        <c:crosses val="autoZero"/>
        <c:crossBetween val="midCat"/>
      </c:valAx>
      <c:valAx>
        <c:axId val="-724263904"/>
        <c:scaling>
          <c:orientation val="minMax"/>
        </c:scaling>
        <c:delete val="0"/>
        <c:axPos val="l"/>
        <c:majorGridlines/>
        <c:title>
          <c:tx>
            <c:rich>
              <a:bodyPr/>
              <a:lstStyle/>
              <a:p>
                <a:pPr>
                  <a:defRPr/>
                </a:pPr>
                <a:r>
                  <a:rPr lang="en-US"/>
                  <a:t>LOAD(N)</a:t>
                </a:r>
              </a:p>
            </c:rich>
          </c:tx>
          <c:layout/>
          <c:overlay val="0"/>
        </c:title>
        <c:numFmt formatCode="General" sourceLinked="1"/>
        <c:majorTickMark val="out"/>
        <c:minorTickMark val="none"/>
        <c:tickLblPos val="nextTo"/>
        <c:crossAx val="-724263360"/>
        <c:crosses val="autoZero"/>
        <c:crossBetween val="midCat"/>
      </c:valAx>
    </c:plotArea>
    <c:legend>
      <c:legendPos val="r"/>
      <c:layout/>
      <c:overlay val="0"/>
    </c:legend>
    <c:plotVisOnly val="1"/>
    <c:dispBlanksAs val="gap"/>
    <c:showDLblsOverMax val="0"/>
  </c:chart>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8818278150013856"/>
          <c:y val="0.17317690288713911"/>
          <c:w val="0.54494206209835283"/>
          <c:h val="0.57555569225721781"/>
        </c:manualLayout>
      </c:layout>
      <c:scatterChart>
        <c:scatterStyle val="smoothMarker"/>
        <c:varyColors val="0"/>
        <c:ser>
          <c:idx val="0"/>
          <c:order val="0"/>
          <c:tx>
            <c:v>SPSW T1</c:v>
          </c:tx>
          <c:spPr>
            <a:ln w="19050" cap="rnd">
              <a:solidFill>
                <a:schemeClr val="accent1"/>
              </a:solidFill>
              <a:round/>
            </a:ln>
            <a:effectLst/>
          </c:spPr>
          <c:marker>
            <c:symbol val="circle"/>
            <c:size val="5"/>
            <c:spPr>
              <a:solidFill>
                <a:schemeClr val="accent1"/>
              </a:solidFill>
              <a:ln w="9525">
                <a:solidFill>
                  <a:schemeClr val="accent1"/>
                </a:solidFill>
              </a:ln>
              <a:effectLst/>
            </c:spPr>
          </c:marker>
          <c:xVal>
            <c:numRef>
              <c:f>Sheet1!$D$2:$D$13</c:f>
              <c:numCache>
                <c:formatCode>General</c:formatCode>
                <c:ptCount val="12"/>
                <c:pt idx="0">
                  <c:v>0</c:v>
                </c:pt>
                <c:pt idx="1">
                  <c:v>0.373832</c:v>
                </c:pt>
                <c:pt idx="2">
                  <c:v>0.98130799999999996</c:v>
                </c:pt>
                <c:pt idx="3">
                  <c:v>1.7757000000000001</c:v>
                </c:pt>
                <c:pt idx="4">
                  <c:v>3.1308400000000001</c:v>
                </c:pt>
                <c:pt idx="5">
                  <c:v>4.1588799999999999</c:v>
                </c:pt>
                <c:pt idx="6">
                  <c:v>5.7476599999999998</c:v>
                </c:pt>
                <c:pt idx="7">
                  <c:v>9.0186899999999994</c:v>
                </c:pt>
                <c:pt idx="8">
                  <c:v>12.2897</c:v>
                </c:pt>
                <c:pt idx="9">
                  <c:v>16.401900000000001</c:v>
                </c:pt>
                <c:pt idx="10">
                  <c:v>18.411200000000001</c:v>
                </c:pt>
                <c:pt idx="11">
                  <c:v>20.1402</c:v>
                </c:pt>
              </c:numCache>
            </c:numRef>
          </c:xVal>
          <c:yVal>
            <c:numRef>
              <c:f>Sheet1!$E$2:$E$13</c:f>
              <c:numCache>
                <c:formatCode>General</c:formatCode>
                <c:ptCount val="12"/>
                <c:pt idx="0">
                  <c:v>0</c:v>
                </c:pt>
                <c:pt idx="1">
                  <c:v>2787.46</c:v>
                </c:pt>
                <c:pt idx="2">
                  <c:v>5313.59</c:v>
                </c:pt>
                <c:pt idx="3">
                  <c:v>8623.69</c:v>
                </c:pt>
                <c:pt idx="4">
                  <c:v>12804.9</c:v>
                </c:pt>
                <c:pt idx="5">
                  <c:v>15679.4</c:v>
                </c:pt>
                <c:pt idx="6">
                  <c:v>19686.400000000001</c:v>
                </c:pt>
                <c:pt idx="7">
                  <c:v>24477.4</c:v>
                </c:pt>
                <c:pt idx="8">
                  <c:v>27439</c:v>
                </c:pt>
                <c:pt idx="9">
                  <c:v>29181.200000000001</c:v>
                </c:pt>
                <c:pt idx="10">
                  <c:v>29703.8</c:v>
                </c:pt>
                <c:pt idx="11">
                  <c:v>30226.5</c:v>
                </c:pt>
              </c:numCache>
            </c:numRef>
          </c:yVal>
          <c:smooth val="1"/>
        </c:ser>
        <c:dLbls>
          <c:showLegendKey val="0"/>
          <c:showVal val="0"/>
          <c:showCatName val="0"/>
          <c:showSerName val="0"/>
          <c:showPercent val="0"/>
          <c:showBubbleSize val="0"/>
        </c:dLbls>
        <c:axId val="-721794336"/>
        <c:axId val="-721797600"/>
      </c:scatterChart>
      <c:valAx>
        <c:axId val="-721794336"/>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DEFORMATION(MM)</a:t>
                </a:r>
              </a:p>
            </c:rich>
          </c:tx>
          <c:layout/>
          <c:overlay val="0"/>
          <c:spPr>
            <a:noFill/>
            <a:ln>
              <a:noFill/>
            </a:ln>
            <a:effectLst/>
          </c:sp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21797600"/>
        <c:crosses val="autoZero"/>
        <c:crossBetween val="midCat"/>
      </c:valAx>
      <c:valAx>
        <c:axId val="-72179760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smtClean="0"/>
                  <a:t>Shear</a:t>
                </a:r>
                <a:r>
                  <a:rPr lang="en-US" baseline="0" dirty="0" smtClean="0"/>
                  <a:t> force</a:t>
                </a:r>
                <a:r>
                  <a:rPr lang="en-US" dirty="0" smtClean="0"/>
                  <a:t>(N</a:t>
                </a:r>
                <a:r>
                  <a:rPr lang="en-US" dirty="0"/>
                  <a:t>)</a:t>
                </a:r>
              </a:p>
            </c:rich>
          </c:tx>
          <c:layout/>
          <c:overlay val="0"/>
          <c:spPr>
            <a:noFill/>
            <a:ln>
              <a:noFill/>
            </a:ln>
            <a:effectLst/>
          </c:sp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21794336"/>
        <c:crosses val="autoZero"/>
        <c:crossBetween val="midCat"/>
      </c:valAx>
      <c:spPr>
        <a:noFill/>
        <a:ln>
          <a:noFill/>
        </a:ln>
        <a:effectLst/>
      </c:spPr>
    </c:plotArea>
    <c:legend>
      <c:legendPos val="r"/>
      <c:layout>
        <c:manualLayout>
          <c:xMode val="edge"/>
          <c:yMode val="edge"/>
          <c:x val="0.81563987107170288"/>
          <c:y val="0.52136760046767172"/>
          <c:w val="0.16847959059055179"/>
          <c:h val="0.10295911882748898"/>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1"/>
    </a:solidFill>
    <a:ln w="9525" cap="flat" cmpd="sng" algn="ctr">
      <a:solidFill>
        <a:schemeClr val="tx1">
          <a:lumMod val="15000"/>
          <a:lumOff val="85000"/>
        </a:schemeClr>
      </a:solidFill>
      <a:round/>
    </a:ln>
    <a:effectLst/>
  </c:spPr>
  <c:txPr>
    <a:bodyPr/>
    <a:lstStyle/>
    <a:p>
      <a:pPr>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1"/>
          <c:order val="0"/>
          <c:tx>
            <c:strRef>
              <c:f>[RESULTS_mincy_NEW.xlsx]B_B!$D$63</c:f>
              <c:strCache>
                <c:ptCount val="1"/>
                <c:pt idx="0">
                  <c:v>SPSW1 D2T1</c:v>
                </c:pt>
              </c:strCache>
            </c:strRef>
          </c:tx>
          <c:xVal>
            <c:numRef>
              <c:f>[1]B_B!$D$64:$D$76</c:f>
              <c:numCache>
                <c:formatCode>General</c:formatCode>
                <c:ptCount val="13"/>
                <c:pt idx="0">
                  <c:v>0</c:v>
                </c:pt>
                <c:pt idx="1">
                  <c:v>0.70093499999999997</c:v>
                </c:pt>
                <c:pt idx="2">
                  <c:v>1.3084100000000001</c:v>
                </c:pt>
                <c:pt idx="3">
                  <c:v>2.2429899999999998</c:v>
                </c:pt>
                <c:pt idx="4">
                  <c:v>3.78505</c:v>
                </c:pt>
                <c:pt idx="5">
                  <c:v>5.0934600000000003</c:v>
                </c:pt>
                <c:pt idx="6">
                  <c:v>5.9345800000000004</c:v>
                </c:pt>
                <c:pt idx="7">
                  <c:v>7.5700900000000004</c:v>
                </c:pt>
                <c:pt idx="8">
                  <c:v>10.373799999999999</c:v>
                </c:pt>
                <c:pt idx="9">
                  <c:v>12.476599999999999</c:v>
                </c:pt>
                <c:pt idx="10">
                  <c:v>15.700900000000001</c:v>
                </c:pt>
                <c:pt idx="11">
                  <c:v>17.897200000000002</c:v>
                </c:pt>
                <c:pt idx="12">
                  <c:v>19.532699999999998</c:v>
                </c:pt>
              </c:numCache>
            </c:numRef>
          </c:xVal>
          <c:yVal>
            <c:numRef>
              <c:f>[1]B_B!$E$64:$E$76</c:f>
              <c:numCache>
                <c:formatCode>General</c:formatCode>
                <c:ptCount val="13"/>
                <c:pt idx="0">
                  <c:v>0</c:v>
                </c:pt>
                <c:pt idx="1">
                  <c:v>3919.86</c:v>
                </c:pt>
                <c:pt idx="2">
                  <c:v>6968.64</c:v>
                </c:pt>
                <c:pt idx="3">
                  <c:v>9756.1</c:v>
                </c:pt>
                <c:pt idx="4">
                  <c:v>13937.3</c:v>
                </c:pt>
                <c:pt idx="5">
                  <c:v>17334.5</c:v>
                </c:pt>
                <c:pt idx="6">
                  <c:v>18728.2</c:v>
                </c:pt>
                <c:pt idx="7">
                  <c:v>20818.8</c:v>
                </c:pt>
                <c:pt idx="8">
                  <c:v>22386.799999999999</c:v>
                </c:pt>
                <c:pt idx="9">
                  <c:v>23519.200000000001</c:v>
                </c:pt>
                <c:pt idx="10">
                  <c:v>24128.9</c:v>
                </c:pt>
                <c:pt idx="11">
                  <c:v>24651.599999999999</c:v>
                </c:pt>
                <c:pt idx="12">
                  <c:v>25087.1</c:v>
                </c:pt>
              </c:numCache>
            </c:numRef>
          </c:yVal>
          <c:smooth val="1"/>
        </c:ser>
        <c:ser>
          <c:idx val="2"/>
          <c:order val="1"/>
          <c:tx>
            <c:strRef>
              <c:f>[RESULTS_mincy_NEW.xlsx]B_B!$G$63</c:f>
              <c:strCache>
                <c:ptCount val="1"/>
                <c:pt idx="0">
                  <c:v>SPSW1 D1T1</c:v>
                </c:pt>
              </c:strCache>
            </c:strRef>
          </c:tx>
          <c:xVal>
            <c:numRef>
              <c:f>[1]B_B!$G$64:$G$75</c:f>
              <c:numCache>
                <c:formatCode>General</c:formatCode>
                <c:ptCount val="12"/>
                <c:pt idx="0">
                  <c:v>0</c:v>
                </c:pt>
                <c:pt idx="1">
                  <c:v>0.747664</c:v>
                </c:pt>
                <c:pt idx="2">
                  <c:v>2.6168200000000001</c:v>
                </c:pt>
                <c:pt idx="3">
                  <c:v>4.2056100000000001</c:v>
                </c:pt>
                <c:pt idx="4">
                  <c:v>5.8411200000000001</c:v>
                </c:pt>
                <c:pt idx="5">
                  <c:v>7.28972</c:v>
                </c:pt>
                <c:pt idx="6">
                  <c:v>10.1869</c:v>
                </c:pt>
                <c:pt idx="7">
                  <c:v>14.0654</c:v>
                </c:pt>
                <c:pt idx="8">
                  <c:v>17.102799999999998</c:v>
                </c:pt>
                <c:pt idx="9">
                  <c:v>19.018699999999999</c:v>
                </c:pt>
                <c:pt idx="10">
                  <c:v>20.607500000000002</c:v>
                </c:pt>
                <c:pt idx="11">
                  <c:v>22.2897</c:v>
                </c:pt>
              </c:numCache>
            </c:numRef>
          </c:xVal>
          <c:yVal>
            <c:numRef>
              <c:f>[1]B_B!$H$64:$H$75</c:f>
              <c:numCache>
                <c:formatCode>General</c:formatCode>
                <c:ptCount val="12"/>
                <c:pt idx="0">
                  <c:v>0</c:v>
                </c:pt>
                <c:pt idx="1">
                  <c:v>4703.83</c:v>
                </c:pt>
                <c:pt idx="2">
                  <c:v>11846.7</c:v>
                </c:pt>
                <c:pt idx="3">
                  <c:v>17073.2</c:v>
                </c:pt>
                <c:pt idx="4">
                  <c:v>21080.1</c:v>
                </c:pt>
                <c:pt idx="5">
                  <c:v>24216</c:v>
                </c:pt>
                <c:pt idx="6">
                  <c:v>27351.9</c:v>
                </c:pt>
                <c:pt idx="7">
                  <c:v>29616.7</c:v>
                </c:pt>
                <c:pt idx="8">
                  <c:v>30749.1</c:v>
                </c:pt>
                <c:pt idx="9">
                  <c:v>31271.8</c:v>
                </c:pt>
                <c:pt idx="10">
                  <c:v>31794.400000000001</c:v>
                </c:pt>
                <c:pt idx="11">
                  <c:v>32230</c:v>
                </c:pt>
              </c:numCache>
            </c:numRef>
          </c:yVal>
          <c:smooth val="1"/>
        </c:ser>
        <c:dLbls>
          <c:showLegendKey val="0"/>
          <c:showVal val="0"/>
          <c:showCatName val="0"/>
          <c:showSerName val="0"/>
          <c:showPercent val="0"/>
          <c:showBubbleSize val="0"/>
        </c:dLbls>
        <c:axId val="-721795968"/>
        <c:axId val="-721783456"/>
      </c:scatterChart>
      <c:valAx>
        <c:axId val="-721795968"/>
        <c:scaling>
          <c:orientation val="minMax"/>
        </c:scaling>
        <c:delete val="0"/>
        <c:axPos val="b"/>
        <c:title>
          <c:tx>
            <c:rich>
              <a:bodyPr/>
              <a:lstStyle/>
              <a:p>
                <a:pPr>
                  <a:defRPr/>
                </a:pPr>
                <a:r>
                  <a:rPr lang="en-US" dirty="0" smtClean="0"/>
                  <a:t>Deformation</a:t>
                </a:r>
                <a:r>
                  <a:rPr lang="en-US" baseline="0" dirty="0" smtClean="0"/>
                  <a:t> in mm </a:t>
                </a:r>
                <a:endParaRPr lang="en-US" dirty="0"/>
              </a:p>
            </c:rich>
          </c:tx>
          <c:layout>
            <c:manualLayout>
              <c:xMode val="edge"/>
              <c:yMode val="edge"/>
              <c:x val="0.32888239919529388"/>
              <c:y val="0.90444680308368575"/>
            </c:manualLayout>
          </c:layout>
          <c:overlay val="0"/>
        </c:title>
        <c:numFmt formatCode="General" sourceLinked="1"/>
        <c:majorTickMark val="out"/>
        <c:minorTickMark val="none"/>
        <c:tickLblPos val="nextTo"/>
        <c:crossAx val="-721783456"/>
        <c:crosses val="autoZero"/>
        <c:crossBetween val="midCat"/>
        <c:majorUnit val="10"/>
      </c:valAx>
      <c:valAx>
        <c:axId val="-721783456"/>
        <c:scaling>
          <c:orientation val="minMax"/>
        </c:scaling>
        <c:delete val="0"/>
        <c:axPos val="l"/>
        <c:majorGridlines/>
        <c:title>
          <c:tx>
            <c:rich>
              <a:bodyPr/>
              <a:lstStyle/>
              <a:p>
                <a:pPr>
                  <a:defRPr/>
                </a:pPr>
                <a:r>
                  <a:rPr lang="en-US" dirty="0" smtClean="0"/>
                  <a:t>Shear</a:t>
                </a:r>
                <a:r>
                  <a:rPr lang="en-US" baseline="0" dirty="0" smtClean="0"/>
                  <a:t> force(N)</a:t>
                </a:r>
                <a:endParaRPr lang="en-US" dirty="0"/>
              </a:p>
            </c:rich>
          </c:tx>
          <c:layout/>
          <c:overlay val="0"/>
        </c:title>
        <c:numFmt formatCode="General" sourceLinked="1"/>
        <c:majorTickMark val="out"/>
        <c:minorTickMark val="none"/>
        <c:tickLblPos val="nextTo"/>
        <c:crossAx val="-721795968"/>
        <c:crosses val="autoZero"/>
        <c:crossBetween val="midCat"/>
      </c:valAx>
    </c:plotArea>
    <c:legend>
      <c:legendPos val="r"/>
      <c:layout/>
      <c:overlay val="0"/>
    </c:legend>
    <c:plotVisOnly val="1"/>
    <c:dispBlanksAs val="gap"/>
    <c:showDLblsOverMax val="0"/>
  </c:chart>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1"/>
          <c:order val="0"/>
          <c:tx>
            <c:strRef>
              <c:f>[RESULTS_mincy_NEW.xlsx]B_B!$D$42</c:f>
              <c:strCache>
                <c:ptCount val="1"/>
                <c:pt idx="0">
                  <c:v>SPSW1 D2T2</c:v>
                </c:pt>
              </c:strCache>
            </c:strRef>
          </c:tx>
          <c:xVal>
            <c:numRef>
              <c:f>[1]B_B!$D$43:$D$56</c:f>
              <c:numCache>
                <c:formatCode>General</c:formatCode>
                <c:ptCount val="14"/>
                <c:pt idx="0">
                  <c:v>0</c:v>
                </c:pt>
                <c:pt idx="1">
                  <c:v>0.14018700000000001</c:v>
                </c:pt>
                <c:pt idx="2">
                  <c:v>0.514019</c:v>
                </c:pt>
                <c:pt idx="3">
                  <c:v>1.49533</c:v>
                </c:pt>
                <c:pt idx="4">
                  <c:v>2.8504700000000001</c:v>
                </c:pt>
                <c:pt idx="5">
                  <c:v>4.34579</c:v>
                </c:pt>
                <c:pt idx="6">
                  <c:v>5.6074799999999998</c:v>
                </c:pt>
                <c:pt idx="7">
                  <c:v>7.9439299999999999</c:v>
                </c:pt>
                <c:pt idx="8">
                  <c:v>10.4206</c:v>
                </c:pt>
                <c:pt idx="9">
                  <c:v>14.345800000000001</c:v>
                </c:pt>
                <c:pt idx="10">
                  <c:v>19.018699999999999</c:v>
                </c:pt>
                <c:pt idx="11">
                  <c:v>23.785</c:v>
                </c:pt>
                <c:pt idx="12">
                  <c:v>26.448599999999999</c:v>
                </c:pt>
                <c:pt idx="13">
                  <c:v>29.2056</c:v>
                </c:pt>
              </c:numCache>
            </c:numRef>
          </c:xVal>
          <c:yVal>
            <c:numRef>
              <c:f>[1]B_B!$E$43:$E$56</c:f>
              <c:numCache>
                <c:formatCode>General</c:formatCode>
                <c:ptCount val="14"/>
                <c:pt idx="0">
                  <c:v>0</c:v>
                </c:pt>
                <c:pt idx="1">
                  <c:v>2700.35</c:v>
                </c:pt>
                <c:pt idx="2">
                  <c:v>5052.26</c:v>
                </c:pt>
                <c:pt idx="3">
                  <c:v>9668.99</c:v>
                </c:pt>
                <c:pt idx="4">
                  <c:v>15679.4</c:v>
                </c:pt>
                <c:pt idx="5">
                  <c:v>19686.400000000001</c:v>
                </c:pt>
                <c:pt idx="6">
                  <c:v>22473.9</c:v>
                </c:pt>
                <c:pt idx="7">
                  <c:v>26655.1</c:v>
                </c:pt>
                <c:pt idx="8">
                  <c:v>29181.200000000001</c:v>
                </c:pt>
                <c:pt idx="9">
                  <c:v>32317.1</c:v>
                </c:pt>
                <c:pt idx="10">
                  <c:v>34146.300000000003</c:v>
                </c:pt>
                <c:pt idx="11">
                  <c:v>35365.9</c:v>
                </c:pt>
                <c:pt idx="12">
                  <c:v>35540.1</c:v>
                </c:pt>
                <c:pt idx="13">
                  <c:v>35714.300000000003</c:v>
                </c:pt>
              </c:numCache>
            </c:numRef>
          </c:yVal>
          <c:smooth val="1"/>
        </c:ser>
        <c:ser>
          <c:idx val="2"/>
          <c:order val="1"/>
          <c:tx>
            <c:strRef>
              <c:f>[RESULTS_mincy_NEW.xlsx]B_B!$G$42</c:f>
              <c:strCache>
                <c:ptCount val="1"/>
                <c:pt idx="0">
                  <c:v>SPSW1 D1T2</c:v>
                </c:pt>
              </c:strCache>
            </c:strRef>
          </c:tx>
          <c:xVal>
            <c:numRef>
              <c:f>[1]B_B!$G$43:$G$60</c:f>
              <c:numCache>
                <c:formatCode>General</c:formatCode>
                <c:ptCount val="18"/>
                <c:pt idx="0">
                  <c:v>0</c:v>
                </c:pt>
                <c:pt idx="1">
                  <c:v>8.9635567799999996E-2</c:v>
                </c:pt>
                <c:pt idx="2">
                  <c:v>0.59756981259999997</c:v>
                </c:pt>
                <c:pt idx="3">
                  <c:v>1.3744094819999999</c:v>
                </c:pt>
                <c:pt idx="4">
                  <c:v>2.001859096</c:v>
                </c:pt>
                <c:pt idx="5">
                  <c:v>3.4360269019999996</c:v>
                </c:pt>
                <c:pt idx="6">
                  <c:v>3.4659060639999999</c:v>
                </c:pt>
                <c:pt idx="7">
                  <c:v>5.9159461960000002</c:v>
                </c:pt>
                <c:pt idx="8">
                  <c:v>7.40987872</c:v>
                </c:pt>
                <c:pt idx="9">
                  <c:v>8.6049812600000006</c:v>
                </c:pt>
                <c:pt idx="10">
                  <c:v>11.144678059999999</c:v>
                </c:pt>
                <c:pt idx="11">
                  <c:v>12.519068359999999</c:v>
                </c:pt>
                <c:pt idx="12">
                  <c:v>14.520965819999999</c:v>
                </c:pt>
                <c:pt idx="13">
                  <c:v>16.731947079999998</c:v>
                </c:pt>
                <c:pt idx="14">
                  <c:v>18.703920620000002</c:v>
                </c:pt>
                <c:pt idx="15">
                  <c:v>21.124113559999998</c:v>
                </c:pt>
                <c:pt idx="16">
                  <c:v>23.305234839999997</c:v>
                </c:pt>
                <c:pt idx="17">
                  <c:v>24.560121280000001</c:v>
                </c:pt>
              </c:numCache>
            </c:numRef>
          </c:xVal>
          <c:yVal>
            <c:numRef>
              <c:f>[1]B_B!$H$43:$H$60</c:f>
              <c:numCache>
                <c:formatCode>General</c:formatCode>
                <c:ptCount val="18"/>
                <c:pt idx="0">
                  <c:v>0</c:v>
                </c:pt>
                <c:pt idx="1">
                  <c:v>2887.6327499999998</c:v>
                </c:pt>
                <c:pt idx="2">
                  <c:v>6441.6314999999995</c:v>
                </c:pt>
                <c:pt idx="3">
                  <c:v>12327.962249999999</c:v>
                </c:pt>
                <c:pt idx="4">
                  <c:v>16326.247499999998</c:v>
                </c:pt>
                <c:pt idx="5">
                  <c:v>23434.244999999999</c:v>
                </c:pt>
                <c:pt idx="6">
                  <c:v>24767.002499999995</c:v>
                </c:pt>
                <c:pt idx="7">
                  <c:v>30098.032499999998</c:v>
                </c:pt>
                <c:pt idx="8">
                  <c:v>32208.157499999998</c:v>
                </c:pt>
                <c:pt idx="9">
                  <c:v>33429.862499999996</c:v>
                </c:pt>
                <c:pt idx="10">
                  <c:v>35540.114999999998</c:v>
                </c:pt>
                <c:pt idx="11">
                  <c:v>36206.43</c:v>
                </c:pt>
                <c:pt idx="12">
                  <c:v>37094.977499999994</c:v>
                </c:pt>
                <c:pt idx="13">
                  <c:v>37539.1875</c:v>
                </c:pt>
                <c:pt idx="14">
                  <c:v>38205.629999999997</c:v>
                </c:pt>
                <c:pt idx="15">
                  <c:v>38649.839999999997</c:v>
                </c:pt>
                <c:pt idx="16">
                  <c:v>38871.945</c:v>
                </c:pt>
                <c:pt idx="17">
                  <c:v>39538.387499999997</c:v>
                </c:pt>
              </c:numCache>
            </c:numRef>
          </c:yVal>
          <c:smooth val="1"/>
        </c:ser>
        <c:dLbls>
          <c:showLegendKey val="0"/>
          <c:showVal val="0"/>
          <c:showCatName val="0"/>
          <c:showSerName val="0"/>
          <c:showPercent val="0"/>
          <c:showBubbleSize val="0"/>
        </c:dLbls>
        <c:axId val="-721792704"/>
        <c:axId val="-721782912"/>
      </c:scatterChart>
      <c:valAx>
        <c:axId val="-721792704"/>
        <c:scaling>
          <c:orientation val="minMax"/>
        </c:scaling>
        <c:delete val="0"/>
        <c:axPos val="b"/>
        <c:title>
          <c:tx>
            <c:rich>
              <a:bodyPr/>
              <a:lstStyle/>
              <a:p>
                <a:pPr>
                  <a:defRPr/>
                </a:pPr>
                <a:r>
                  <a:rPr lang="en-US" dirty="0" smtClean="0"/>
                  <a:t>Deformation</a:t>
                </a:r>
                <a:r>
                  <a:rPr lang="en-US" baseline="0" dirty="0" smtClean="0"/>
                  <a:t> in mm</a:t>
                </a:r>
                <a:endParaRPr lang="en-US" dirty="0"/>
              </a:p>
            </c:rich>
          </c:tx>
          <c:layout/>
          <c:overlay val="0"/>
        </c:title>
        <c:numFmt formatCode="General" sourceLinked="1"/>
        <c:majorTickMark val="out"/>
        <c:minorTickMark val="none"/>
        <c:tickLblPos val="nextTo"/>
        <c:crossAx val="-721782912"/>
        <c:crosses val="autoZero"/>
        <c:crossBetween val="midCat"/>
      </c:valAx>
      <c:valAx>
        <c:axId val="-721782912"/>
        <c:scaling>
          <c:orientation val="minMax"/>
        </c:scaling>
        <c:delete val="0"/>
        <c:axPos val="l"/>
        <c:majorGridlines/>
        <c:title>
          <c:tx>
            <c:rich>
              <a:bodyPr/>
              <a:lstStyle/>
              <a:p>
                <a:pPr>
                  <a:defRPr/>
                </a:pPr>
                <a:r>
                  <a:rPr lang="en-US" dirty="0" smtClean="0"/>
                  <a:t>Shear</a:t>
                </a:r>
                <a:r>
                  <a:rPr lang="en-US" baseline="0" dirty="0" smtClean="0"/>
                  <a:t> force(N)</a:t>
                </a:r>
                <a:endParaRPr lang="en-US" dirty="0"/>
              </a:p>
            </c:rich>
          </c:tx>
          <c:layout/>
          <c:overlay val="0"/>
        </c:title>
        <c:numFmt formatCode="General" sourceLinked="1"/>
        <c:majorTickMark val="out"/>
        <c:minorTickMark val="none"/>
        <c:tickLblPos val="nextTo"/>
        <c:crossAx val="-721792704"/>
        <c:crosses val="autoZero"/>
        <c:crossBetween val="midCat"/>
      </c:valAx>
    </c:plotArea>
    <c:legend>
      <c:legendPos val="r"/>
      <c:layout/>
      <c:overlay val="0"/>
    </c:legend>
    <c:plotVisOnly val="1"/>
    <c:dispBlanksAs val="gap"/>
    <c:showDLblsOverMax val="0"/>
  </c:chart>
  <c:externalData r:id="rId1">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0"/>
          <c:order val="0"/>
          <c:tx>
            <c:strRef>
              <c:f>B_B!$A$2</c:f>
              <c:strCache>
                <c:ptCount val="1"/>
                <c:pt idx="0">
                  <c:v>SPSW2 T1D2</c:v>
                </c:pt>
              </c:strCache>
            </c:strRef>
          </c:tx>
          <c:xVal>
            <c:numRef>
              <c:f>B_B!$A$3:$A$14</c:f>
              <c:numCache>
                <c:formatCode>General</c:formatCode>
                <c:ptCount val="12"/>
                <c:pt idx="0">
                  <c:v>0</c:v>
                </c:pt>
                <c:pt idx="1">
                  <c:v>0.28037400000000001</c:v>
                </c:pt>
                <c:pt idx="2">
                  <c:v>1.21495</c:v>
                </c:pt>
                <c:pt idx="3">
                  <c:v>2.42991</c:v>
                </c:pt>
                <c:pt idx="4">
                  <c:v>4.7196300000000004</c:v>
                </c:pt>
                <c:pt idx="5">
                  <c:v>7.3364500000000001</c:v>
                </c:pt>
                <c:pt idx="6">
                  <c:v>11.588800000000001</c:v>
                </c:pt>
                <c:pt idx="7">
                  <c:v>16.215</c:v>
                </c:pt>
                <c:pt idx="8">
                  <c:v>21.682200000000002</c:v>
                </c:pt>
                <c:pt idx="9">
                  <c:v>26.915900000000001</c:v>
                </c:pt>
                <c:pt idx="10">
                  <c:v>32.196300000000001</c:v>
                </c:pt>
                <c:pt idx="11">
                  <c:v>37.570099999999996</c:v>
                </c:pt>
              </c:numCache>
            </c:numRef>
          </c:xVal>
          <c:yVal>
            <c:numRef>
              <c:f>B_B!$B$3:$B$14</c:f>
              <c:numCache>
                <c:formatCode>General</c:formatCode>
                <c:ptCount val="12"/>
                <c:pt idx="0">
                  <c:v>0</c:v>
                </c:pt>
                <c:pt idx="1">
                  <c:v>324.54399999999998</c:v>
                </c:pt>
                <c:pt idx="2">
                  <c:v>2758.62</c:v>
                </c:pt>
                <c:pt idx="3">
                  <c:v>5882.35</c:v>
                </c:pt>
                <c:pt idx="4">
                  <c:v>9655.17</c:v>
                </c:pt>
                <c:pt idx="5">
                  <c:v>12819.5</c:v>
                </c:pt>
                <c:pt idx="6">
                  <c:v>15375.3</c:v>
                </c:pt>
                <c:pt idx="7">
                  <c:v>16876.3</c:v>
                </c:pt>
                <c:pt idx="8">
                  <c:v>17931</c:v>
                </c:pt>
                <c:pt idx="9">
                  <c:v>18458.400000000001</c:v>
                </c:pt>
                <c:pt idx="10">
                  <c:v>18945.2</c:v>
                </c:pt>
                <c:pt idx="11">
                  <c:v>19350.900000000001</c:v>
                </c:pt>
              </c:numCache>
            </c:numRef>
          </c:yVal>
          <c:smooth val="1"/>
        </c:ser>
        <c:ser>
          <c:idx val="1"/>
          <c:order val="1"/>
          <c:tx>
            <c:strRef>
              <c:f>B_B!$D$2</c:f>
              <c:strCache>
                <c:ptCount val="1"/>
                <c:pt idx="0">
                  <c:v>SPSW T1D2-V</c:v>
                </c:pt>
              </c:strCache>
            </c:strRef>
          </c:tx>
          <c:xVal>
            <c:numRef>
              <c:f>B_B!$D$3:$D$14</c:f>
              <c:numCache>
                <c:formatCode>General</c:formatCode>
                <c:ptCount val="12"/>
                <c:pt idx="0">
                  <c:v>0</c:v>
                </c:pt>
                <c:pt idx="1">
                  <c:v>0.88785000000000003</c:v>
                </c:pt>
                <c:pt idx="2">
                  <c:v>2.6635499999999999</c:v>
                </c:pt>
                <c:pt idx="3">
                  <c:v>4.34579</c:v>
                </c:pt>
                <c:pt idx="4">
                  <c:v>6.9626200000000003</c:v>
                </c:pt>
                <c:pt idx="5">
                  <c:v>10.3271</c:v>
                </c:pt>
                <c:pt idx="6">
                  <c:v>14.2056</c:v>
                </c:pt>
                <c:pt idx="7">
                  <c:v>20.467300000000002</c:v>
                </c:pt>
                <c:pt idx="8">
                  <c:v>25.233599999999999</c:v>
                </c:pt>
                <c:pt idx="9">
                  <c:v>31.682200000000002</c:v>
                </c:pt>
                <c:pt idx="10">
                  <c:v>35.186900000000001</c:v>
                </c:pt>
                <c:pt idx="11">
                  <c:v>38.037399999999998</c:v>
                </c:pt>
              </c:numCache>
            </c:numRef>
          </c:xVal>
          <c:yVal>
            <c:numRef>
              <c:f>B_B!$E$3:$E$14</c:f>
              <c:numCache>
                <c:formatCode>General</c:formatCode>
                <c:ptCount val="12"/>
                <c:pt idx="0">
                  <c:v>0</c:v>
                </c:pt>
                <c:pt idx="1">
                  <c:v>1460.45</c:v>
                </c:pt>
                <c:pt idx="2">
                  <c:v>4908.72</c:v>
                </c:pt>
                <c:pt idx="3">
                  <c:v>8275.86</c:v>
                </c:pt>
                <c:pt idx="4">
                  <c:v>11521.3</c:v>
                </c:pt>
                <c:pt idx="5">
                  <c:v>13712</c:v>
                </c:pt>
                <c:pt idx="6">
                  <c:v>15131.8</c:v>
                </c:pt>
                <c:pt idx="7">
                  <c:v>16916.8</c:v>
                </c:pt>
                <c:pt idx="8">
                  <c:v>17647.099999999999</c:v>
                </c:pt>
                <c:pt idx="9">
                  <c:v>18093.3</c:v>
                </c:pt>
                <c:pt idx="10">
                  <c:v>18296.099999999999</c:v>
                </c:pt>
                <c:pt idx="11">
                  <c:v>18661.3</c:v>
                </c:pt>
              </c:numCache>
            </c:numRef>
          </c:yVal>
          <c:smooth val="1"/>
        </c:ser>
        <c:ser>
          <c:idx val="2"/>
          <c:order val="2"/>
          <c:tx>
            <c:strRef>
              <c:f>B_B!$G$2</c:f>
              <c:strCache>
                <c:ptCount val="1"/>
                <c:pt idx="0">
                  <c:v>SPSW4 T1D2-V</c:v>
                </c:pt>
              </c:strCache>
            </c:strRef>
          </c:tx>
          <c:xVal>
            <c:numRef>
              <c:f>B_B!$G$3:$G$14</c:f>
              <c:numCache>
                <c:formatCode>General</c:formatCode>
                <c:ptCount val="12"/>
                <c:pt idx="0">
                  <c:v>0</c:v>
                </c:pt>
                <c:pt idx="1">
                  <c:v>0.65420599999999995</c:v>
                </c:pt>
                <c:pt idx="2">
                  <c:v>1.9158900000000001</c:v>
                </c:pt>
                <c:pt idx="3">
                  <c:v>3.64486</c:v>
                </c:pt>
                <c:pt idx="4">
                  <c:v>5.2803699999999996</c:v>
                </c:pt>
                <c:pt idx="5">
                  <c:v>7.9439299999999999</c:v>
                </c:pt>
                <c:pt idx="6">
                  <c:v>11.4953</c:v>
                </c:pt>
                <c:pt idx="7">
                  <c:v>16.915900000000001</c:v>
                </c:pt>
                <c:pt idx="8">
                  <c:v>21.822399999999998</c:v>
                </c:pt>
                <c:pt idx="9">
                  <c:v>26.822399999999998</c:v>
                </c:pt>
                <c:pt idx="10">
                  <c:v>32.196300000000001</c:v>
                </c:pt>
                <c:pt idx="11">
                  <c:v>37.429900000000004</c:v>
                </c:pt>
              </c:numCache>
            </c:numRef>
          </c:xVal>
          <c:yVal>
            <c:numRef>
              <c:f>B_B!$H$3:$H$14</c:f>
              <c:numCache>
                <c:formatCode>General</c:formatCode>
                <c:ptCount val="12"/>
                <c:pt idx="0">
                  <c:v>0</c:v>
                </c:pt>
                <c:pt idx="1">
                  <c:v>811.35900000000004</c:v>
                </c:pt>
                <c:pt idx="2">
                  <c:v>3245.44</c:v>
                </c:pt>
                <c:pt idx="3">
                  <c:v>6125.76</c:v>
                </c:pt>
                <c:pt idx="4">
                  <c:v>8316.43</c:v>
                </c:pt>
                <c:pt idx="5">
                  <c:v>11237.3</c:v>
                </c:pt>
                <c:pt idx="6">
                  <c:v>13225.2</c:v>
                </c:pt>
                <c:pt idx="7">
                  <c:v>15172.4</c:v>
                </c:pt>
                <c:pt idx="8">
                  <c:v>16186.6</c:v>
                </c:pt>
                <c:pt idx="9">
                  <c:v>16754.599999999999</c:v>
                </c:pt>
                <c:pt idx="10">
                  <c:v>17403.7</c:v>
                </c:pt>
                <c:pt idx="11">
                  <c:v>17606.5</c:v>
                </c:pt>
              </c:numCache>
            </c:numRef>
          </c:yVal>
          <c:smooth val="1"/>
        </c:ser>
        <c:ser>
          <c:idx val="3"/>
          <c:order val="3"/>
          <c:tx>
            <c:strRef>
              <c:f>B_B!$J$2</c:f>
              <c:strCache>
                <c:ptCount val="1"/>
                <c:pt idx="0">
                  <c:v>SPSW4 T1D2</c:v>
                </c:pt>
              </c:strCache>
            </c:strRef>
          </c:tx>
          <c:xVal>
            <c:numRef>
              <c:f>B_B!$J$3:$J$15</c:f>
              <c:numCache>
                <c:formatCode>General</c:formatCode>
                <c:ptCount val="13"/>
                <c:pt idx="0">
                  <c:v>0</c:v>
                </c:pt>
                <c:pt idx="1">
                  <c:v>1.21495</c:v>
                </c:pt>
                <c:pt idx="2">
                  <c:v>3.2242999999999999</c:v>
                </c:pt>
                <c:pt idx="3">
                  <c:v>6.1682199999999998</c:v>
                </c:pt>
                <c:pt idx="4">
                  <c:v>8.36449</c:v>
                </c:pt>
                <c:pt idx="5">
                  <c:v>10.981299999999999</c:v>
                </c:pt>
                <c:pt idx="6">
                  <c:v>14.299099999999999</c:v>
                </c:pt>
                <c:pt idx="7">
                  <c:v>20.2804</c:v>
                </c:pt>
                <c:pt idx="8">
                  <c:v>24.813099999999999</c:v>
                </c:pt>
                <c:pt idx="9">
                  <c:v>29.112100000000002</c:v>
                </c:pt>
                <c:pt idx="10">
                  <c:v>32.383200000000002</c:v>
                </c:pt>
                <c:pt idx="11">
                  <c:v>35.747700000000002</c:v>
                </c:pt>
                <c:pt idx="12">
                  <c:v>38.224299999999999</c:v>
                </c:pt>
              </c:numCache>
            </c:numRef>
          </c:xVal>
          <c:yVal>
            <c:numRef>
              <c:f>B_B!$K$3:$K$15</c:f>
              <c:numCache>
                <c:formatCode>General</c:formatCode>
                <c:ptCount val="13"/>
                <c:pt idx="0">
                  <c:v>0</c:v>
                </c:pt>
                <c:pt idx="1">
                  <c:v>1947.26</c:v>
                </c:pt>
                <c:pt idx="2">
                  <c:v>4624.75</c:v>
                </c:pt>
                <c:pt idx="3">
                  <c:v>8194.73</c:v>
                </c:pt>
                <c:pt idx="4">
                  <c:v>10547.7</c:v>
                </c:pt>
                <c:pt idx="5">
                  <c:v>12494.9</c:v>
                </c:pt>
                <c:pt idx="6">
                  <c:v>14158.2</c:v>
                </c:pt>
                <c:pt idx="7">
                  <c:v>15172.4</c:v>
                </c:pt>
                <c:pt idx="8">
                  <c:v>15578.1</c:v>
                </c:pt>
                <c:pt idx="9">
                  <c:v>16024.3</c:v>
                </c:pt>
                <c:pt idx="10">
                  <c:v>16186.6</c:v>
                </c:pt>
                <c:pt idx="11">
                  <c:v>16348.9</c:v>
                </c:pt>
                <c:pt idx="12">
                  <c:v>16308.3</c:v>
                </c:pt>
              </c:numCache>
            </c:numRef>
          </c:yVal>
          <c:smooth val="1"/>
        </c:ser>
        <c:dLbls>
          <c:showLegendKey val="0"/>
          <c:showVal val="0"/>
          <c:showCatName val="0"/>
          <c:showSerName val="0"/>
          <c:showPercent val="0"/>
          <c:showBubbleSize val="0"/>
        </c:dLbls>
        <c:axId val="-721782368"/>
        <c:axId val="-721786720"/>
      </c:scatterChart>
      <c:valAx>
        <c:axId val="-721782368"/>
        <c:scaling>
          <c:orientation val="minMax"/>
        </c:scaling>
        <c:delete val="0"/>
        <c:axPos val="b"/>
        <c:title>
          <c:tx>
            <c:rich>
              <a:bodyPr/>
              <a:lstStyle/>
              <a:p>
                <a:pPr>
                  <a:defRPr/>
                </a:pPr>
                <a:r>
                  <a:rPr lang="en-US"/>
                  <a:t>DEFORMATION(MM)</a:t>
                </a:r>
              </a:p>
            </c:rich>
          </c:tx>
          <c:layout/>
          <c:overlay val="0"/>
        </c:title>
        <c:numFmt formatCode="General" sourceLinked="1"/>
        <c:majorTickMark val="out"/>
        <c:minorTickMark val="none"/>
        <c:tickLblPos val="nextTo"/>
        <c:crossAx val="-721786720"/>
        <c:crosses val="autoZero"/>
        <c:crossBetween val="midCat"/>
      </c:valAx>
      <c:valAx>
        <c:axId val="-721786720"/>
        <c:scaling>
          <c:orientation val="minMax"/>
        </c:scaling>
        <c:delete val="0"/>
        <c:axPos val="l"/>
        <c:majorGridlines/>
        <c:title>
          <c:tx>
            <c:rich>
              <a:bodyPr/>
              <a:lstStyle/>
              <a:p>
                <a:pPr>
                  <a:defRPr/>
                </a:pPr>
                <a:r>
                  <a:rPr lang="en-US" dirty="0" smtClean="0"/>
                  <a:t>Shear</a:t>
                </a:r>
                <a:r>
                  <a:rPr lang="en-US" baseline="0" dirty="0" smtClean="0"/>
                  <a:t> force</a:t>
                </a:r>
                <a:r>
                  <a:rPr lang="en-US" dirty="0" smtClean="0"/>
                  <a:t>(N</a:t>
                </a:r>
                <a:r>
                  <a:rPr lang="en-US" dirty="0"/>
                  <a:t>)</a:t>
                </a:r>
              </a:p>
            </c:rich>
          </c:tx>
          <c:layout/>
          <c:overlay val="0"/>
        </c:title>
        <c:numFmt formatCode="General" sourceLinked="1"/>
        <c:majorTickMark val="out"/>
        <c:minorTickMark val="none"/>
        <c:tickLblPos val="nextTo"/>
        <c:crossAx val="-721782368"/>
        <c:crosses val="autoZero"/>
        <c:crossBetween val="midCat"/>
      </c:valAx>
    </c:plotArea>
    <c:legend>
      <c:legendPos val="r"/>
      <c:layout/>
      <c:overlay val="0"/>
    </c:legend>
    <c:plotVisOnly val="1"/>
    <c:dispBlanksAs val="gap"/>
    <c:showDLblsOverMax val="0"/>
  </c:chart>
  <c:externalData r:id="rId1">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0"/>
          <c:order val="0"/>
          <c:tx>
            <c:strRef>
              <c:f>B_B!$A$21</c:f>
              <c:strCache>
                <c:ptCount val="1"/>
                <c:pt idx="0">
                  <c:v>SPSW2 T2D2</c:v>
                </c:pt>
              </c:strCache>
            </c:strRef>
          </c:tx>
          <c:xVal>
            <c:numRef>
              <c:f>B_B!$A$22:$A$36</c:f>
              <c:numCache>
                <c:formatCode>General</c:formatCode>
                <c:ptCount val="15"/>
                <c:pt idx="0">
                  <c:v>0</c:v>
                </c:pt>
                <c:pt idx="1">
                  <c:v>0.41958000000000001</c:v>
                </c:pt>
                <c:pt idx="2">
                  <c:v>1.3053600000000001</c:v>
                </c:pt>
                <c:pt idx="3">
                  <c:v>2.4242400000000002</c:v>
                </c:pt>
                <c:pt idx="4">
                  <c:v>3.4498799999999998</c:v>
                </c:pt>
                <c:pt idx="5">
                  <c:v>4.3356599999999998</c:v>
                </c:pt>
                <c:pt idx="6">
                  <c:v>6.24709</c:v>
                </c:pt>
                <c:pt idx="7">
                  <c:v>8.4382300000000008</c:v>
                </c:pt>
                <c:pt idx="8">
                  <c:v>11.701599999999999</c:v>
                </c:pt>
                <c:pt idx="9">
                  <c:v>15.291399999999999</c:v>
                </c:pt>
                <c:pt idx="10">
                  <c:v>19.953399999999998</c:v>
                </c:pt>
                <c:pt idx="11">
                  <c:v>25.407900000000001</c:v>
                </c:pt>
                <c:pt idx="12">
                  <c:v>29.090900000000001</c:v>
                </c:pt>
                <c:pt idx="13">
                  <c:v>34.219099999999997</c:v>
                </c:pt>
                <c:pt idx="14">
                  <c:v>37.5291</c:v>
                </c:pt>
              </c:numCache>
            </c:numRef>
          </c:xVal>
          <c:yVal>
            <c:numRef>
              <c:f>B_B!$B$22:$B$36</c:f>
              <c:numCache>
                <c:formatCode>General</c:formatCode>
                <c:ptCount val="15"/>
                <c:pt idx="0">
                  <c:v>0</c:v>
                </c:pt>
                <c:pt idx="1">
                  <c:v>2695.65</c:v>
                </c:pt>
                <c:pt idx="2">
                  <c:v>6695.65</c:v>
                </c:pt>
                <c:pt idx="3">
                  <c:v>11391.3</c:v>
                </c:pt>
                <c:pt idx="4">
                  <c:v>15565.2</c:v>
                </c:pt>
                <c:pt idx="5">
                  <c:v>18956.5</c:v>
                </c:pt>
                <c:pt idx="6">
                  <c:v>23652.2</c:v>
                </c:pt>
                <c:pt idx="7">
                  <c:v>27739.1</c:v>
                </c:pt>
                <c:pt idx="8">
                  <c:v>30782.6</c:v>
                </c:pt>
                <c:pt idx="9">
                  <c:v>33565.199999999997</c:v>
                </c:pt>
                <c:pt idx="10">
                  <c:v>35130.400000000001</c:v>
                </c:pt>
                <c:pt idx="11">
                  <c:v>35913</c:v>
                </c:pt>
                <c:pt idx="12">
                  <c:v>36434.800000000003</c:v>
                </c:pt>
                <c:pt idx="13">
                  <c:v>36956.5</c:v>
                </c:pt>
                <c:pt idx="14">
                  <c:v>37217.4</c:v>
                </c:pt>
              </c:numCache>
            </c:numRef>
          </c:yVal>
          <c:smooth val="1"/>
        </c:ser>
        <c:ser>
          <c:idx val="1"/>
          <c:order val="1"/>
          <c:tx>
            <c:strRef>
              <c:f>B_B!$D$21</c:f>
              <c:strCache>
                <c:ptCount val="1"/>
                <c:pt idx="0">
                  <c:v>SPSW2 T2D2-V</c:v>
                </c:pt>
              </c:strCache>
            </c:strRef>
          </c:tx>
          <c:xVal>
            <c:numRef>
              <c:f>B_B!$D$22:$D$35</c:f>
              <c:numCache>
                <c:formatCode>General</c:formatCode>
                <c:ptCount val="14"/>
                <c:pt idx="0">
                  <c:v>0</c:v>
                </c:pt>
                <c:pt idx="1">
                  <c:v>0.27972000000000002</c:v>
                </c:pt>
                <c:pt idx="2">
                  <c:v>0.88578100000000004</c:v>
                </c:pt>
                <c:pt idx="3">
                  <c:v>1.95804</c:v>
                </c:pt>
                <c:pt idx="4">
                  <c:v>3.0769199999999999</c:v>
                </c:pt>
                <c:pt idx="5">
                  <c:v>4.2424200000000001</c:v>
                </c:pt>
                <c:pt idx="6">
                  <c:v>5.8275100000000002</c:v>
                </c:pt>
                <c:pt idx="7">
                  <c:v>8.5314700000000006</c:v>
                </c:pt>
                <c:pt idx="8">
                  <c:v>12.4009</c:v>
                </c:pt>
                <c:pt idx="9">
                  <c:v>17.295999999999999</c:v>
                </c:pt>
                <c:pt idx="10">
                  <c:v>22.750599999999999</c:v>
                </c:pt>
                <c:pt idx="11">
                  <c:v>27.0396</c:v>
                </c:pt>
                <c:pt idx="12">
                  <c:v>32.261099999999999</c:v>
                </c:pt>
                <c:pt idx="13">
                  <c:v>37.575800000000001</c:v>
                </c:pt>
              </c:numCache>
            </c:numRef>
          </c:xVal>
          <c:yVal>
            <c:numRef>
              <c:f>B_B!$E$22:$E$35</c:f>
              <c:numCache>
                <c:formatCode>General</c:formatCode>
                <c:ptCount val="14"/>
                <c:pt idx="0">
                  <c:v>0</c:v>
                </c:pt>
                <c:pt idx="1">
                  <c:v>1478.26</c:v>
                </c:pt>
                <c:pt idx="2">
                  <c:v>4000</c:v>
                </c:pt>
                <c:pt idx="3">
                  <c:v>8260.8700000000008</c:v>
                </c:pt>
                <c:pt idx="4">
                  <c:v>12260.9</c:v>
                </c:pt>
                <c:pt idx="5">
                  <c:v>15913</c:v>
                </c:pt>
                <c:pt idx="6">
                  <c:v>19652.2</c:v>
                </c:pt>
                <c:pt idx="7">
                  <c:v>24782.6</c:v>
                </c:pt>
                <c:pt idx="8">
                  <c:v>27739.1</c:v>
                </c:pt>
                <c:pt idx="9">
                  <c:v>30087</c:v>
                </c:pt>
                <c:pt idx="10">
                  <c:v>31478.3</c:v>
                </c:pt>
                <c:pt idx="11">
                  <c:v>32608.7</c:v>
                </c:pt>
                <c:pt idx="12">
                  <c:v>33304.300000000003</c:v>
                </c:pt>
                <c:pt idx="13">
                  <c:v>34347.800000000003</c:v>
                </c:pt>
              </c:numCache>
            </c:numRef>
          </c:yVal>
          <c:smooth val="1"/>
        </c:ser>
        <c:ser>
          <c:idx val="2"/>
          <c:order val="2"/>
          <c:tx>
            <c:strRef>
              <c:f>B_B!$G$21</c:f>
              <c:strCache>
                <c:ptCount val="1"/>
                <c:pt idx="0">
                  <c:v>SPSW4 T2D2-V</c:v>
                </c:pt>
              </c:strCache>
            </c:strRef>
          </c:tx>
          <c:xVal>
            <c:numRef>
              <c:f>B_B!$J$22:$J$36</c:f>
              <c:numCache>
                <c:formatCode>General</c:formatCode>
                <c:ptCount val="15"/>
                <c:pt idx="0">
                  <c:v>0</c:v>
                </c:pt>
                <c:pt idx="1">
                  <c:v>0.41958000000000001</c:v>
                </c:pt>
                <c:pt idx="2">
                  <c:v>1.3053600000000001</c:v>
                </c:pt>
                <c:pt idx="3">
                  <c:v>2.7039599999999999</c:v>
                </c:pt>
                <c:pt idx="4">
                  <c:v>3.7762199999999999</c:v>
                </c:pt>
                <c:pt idx="5">
                  <c:v>5.7808900000000003</c:v>
                </c:pt>
                <c:pt idx="6">
                  <c:v>7.1328699999999996</c:v>
                </c:pt>
                <c:pt idx="7">
                  <c:v>9.8834499999999998</c:v>
                </c:pt>
                <c:pt idx="8">
                  <c:v>11.981400000000001</c:v>
                </c:pt>
                <c:pt idx="9">
                  <c:v>15.011699999999999</c:v>
                </c:pt>
                <c:pt idx="10">
                  <c:v>19.626999999999999</c:v>
                </c:pt>
                <c:pt idx="11">
                  <c:v>25.3613</c:v>
                </c:pt>
                <c:pt idx="12">
                  <c:v>30.116599999999998</c:v>
                </c:pt>
                <c:pt idx="13">
                  <c:v>33.985999999999997</c:v>
                </c:pt>
                <c:pt idx="14">
                  <c:v>37.5291</c:v>
                </c:pt>
              </c:numCache>
            </c:numRef>
          </c:xVal>
          <c:yVal>
            <c:numRef>
              <c:f>B_B!$K$22:$K$36</c:f>
              <c:numCache>
                <c:formatCode>General</c:formatCode>
                <c:ptCount val="15"/>
                <c:pt idx="0">
                  <c:v>0</c:v>
                </c:pt>
                <c:pt idx="1">
                  <c:v>1826.09</c:v>
                </c:pt>
                <c:pt idx="2">
                  <c:v>4956.5200000000004</c:v>
                </c:pt>
                <c:pt idx="3">
                  <c:v>9478.26</c:v>
                </c:pt>
                <c:pt idx="4">
                  <c:v>12087</c:v>
                </c:pt>
                <c:pt idx="5">
                  <c:v>17217.400000000001</c:v>
                </c:pt>
                <c:pt idx="6">
                  <c:v>19565.2</c:v>
                </c:pt>
                <c:pt idx="7">
                  <c:v>22173.9</c:v>
                </c:pt>
                <c:pt idx="8">
                  <c:v>24087</c:v>
                </c:pt>
                <c:pt idx="9">
                  <c:v>25478.3</c:v>
                </c:pt>
                <c:pt idx="10">
                  <c:v>26608.7</c:v>
                </c:pt>
                <c:pt idx="11">
                  <c:v>27478.3</c:v>
                </c:pt>
                <c:pt idx="12">
                  <c:v>28608.7</c:v>
                </c:pt>
                <c:pt idx="13">
                  <c:v>29565.200000000001</c:v>
                </c:pt>
                <c:pt idx="14">
                  <c:v>30000</c:v>
                </c:pt>
              </c:numCache>
            </c:numRef>
          </c:yVal>
          <c:smooth val="1"/>
        </c:ser>
        <c:ser>
          <c:idx val="3"/>
          <c:order val="3"/>
          <c:tx>
            <c:strRef>
              <c:f>B_B!$J$21</c:f>
              <c:strCache>
                <c:ptCount val="1"/>
                <c:pt idx="0">
                  <c:v>SPSW4 T2D2</c:v>
                </c:pt>
              </c:strCache>
            </c:strRef>
          </c:tx>
          <c:xVal>
            <c:numRef>
              <c:f>B_B!$G$22:$G$36</c:f>
              <c:numCache>
                <c:formatCode>General</c:formatCode>
                <c:ptCount val="15"/>
                <c:pt idx="0">
                  <c:v>0</c:v>
                </c:pt>
                <c:pt idx="1">
                  <c:v>0.74592099999999995</c:v>
                </c:pt>
                <c:pt idx="2">
                  <c:v>1.3986000000000001</c:v>
                </c:pt>
                <c:pt idx="3">
                  <c:v>2.8904399999999999</c:v>
                </c:pt>
                <c:pt idx="4">
                  <c:v>5.0349700000000004</c:v>
                </c:pt>
                <c:pt idx="5">
                  <c:v>7.9254100000000003</c:v>
                </c:pt>
                <c:pt idx="6">
                  <c:v>10.862500000000001</c:v>
                </c:pt>
                <c:pt idx="7">
                  <c:v>13.053599999999999</c:v>
                </c:pt>
                <c:pt idx="8">
                  <c:v>15.291399999999999</c:v>
                </c:pt>
                <c:pt idx="9">
                  <c:v>19.1142</c:v>
                </c:pt>
                <c:pt idx="10">
                  <c:v>22.937100000000001</c:v>
                </c:pt>
                <c:pt idx="11">
                  <c:v>26.526800000000001</c:v>
                </c:pt>
                <c:pt idx="12">
                  <c:v>30.303000000000001</c:v>
                </c:pt>
                <c:pt idx="13">
                  <c:v>34.125900000000001</c:v>
                </c:pt>
                <c:pt idx="14">
                  <c:v>37.557600000000001</c:v>
                </c:pt>
              </c:numCache>
            </c:numRef>
          </c:xVal>
          <c:yVal>
            <c:numRef>
              <c:f>B_B!$H$22:$H$36</c:f>
              <c:numCache>
                <c:formatCode>General</c:formatCode>
                <c:ptCount val="15"/>
                <c:pt idx="0">
                  <c:v>0</c:v>
                </c:pt>
                <c:pt idx="1">
                  <c:v>3130.43</c:v>
                </c:pt>
                <c:pt idx="2">
                  <c:v>5826.09</c:v>
                </c:pt>
                <c:pt idx="3">
                  <c:v>10869.6</c:v>
                </c:pt>
                <c:pt idx="4">
                  <c:v>16869.599999999999</c:v>
                </c:pt>
                <c:pt idx="5">
                  <c:v>21478.3</c:v>
                </c:pt>
                <c:pt idx="6">
                  <c:v>24434.799999999999</c:v>
                </c:pt>
                <c:pt idx="7">
                  <c:v>25913</c:v>
                </c:pt>
                <c:pt idx="8">
                  <c:v>26869.599999999999</c:v>
                </c:pt>
                <c:pt idx="9">
                  <c:v>28173.9</c:v>
                </c:pt>
                <c:pt idx="10">
                  <c:v>28782.6</c:v>
                </c:pt>
                <c:pt idx="11">
                  <c:v>29826.1</c:v>
                </c:pt>
                <c:pt idx="12">
                  <c:v>30608.7</c:v>
                </c:pt>
                <c:pt idx="13">
                  <c:v>31565.200000000001</c:v>
                </c:pt>
                <c:pt idx="14">
                  <c:v>31826.1</c:v>
                </c:pt>
              </c:numCache>
            </c:numRef>
          </c:yVal>
          <c:smooth val="1"/>
        </c:ser>
        <c:dLbls>
          <c:showLegendKey val="0"/>
          <c:showVal val="0"/>
          <c:showCatName val="0"/>
          <c:showSerName val="0"/>
          <c:showPercent val="0"/>
          <c:showBubbleSize val="0"/>
        </c:dLbls>
        <c:axId val="-721797056"/>
        <c:axId val="-721785632"/>
      </c:scatterChart>
      <c:valAx>
        <c:axId val="-721797056"/>
        <c:scaling>
          <c:orientation val="minMax"/>
        </c:scaling>
        <c:delete val="0"/>
        <c:axPos val="b"/>
        <c:title>
          <c:tx>
            <c:rich>
              <a:bodyPr/>
              <a:lstStyle/>
              <a:p>
                <a:pPr>
                  <a:defRPr/>
                </a:pPr>
                <a:r>
                  <a:rPr lang="en-US" dirty="0" smtClean="0"/>
                  <a:t>DEFORMATION(MM)</a:t>
                </a:r>
                <a:endParaRPr lang="en-US" dirty="0"/>
              </a:p>
            </c:rich>
          </c:tx>
          <c:layout/>
          <c:overlay val="0"/>
        </c:title>
        <c:numFmt formatCode="General" sourceLinked="1"/>
        <c:majorTickMark val="out"/>
        <c:minorTickMark val="none"/>
        <c:tickLblPos val="nextTo"/>
        <c:crossAx val="-721785632"/>
        <c:crosses val="autoZero"/>
        <c:crossBetween val="midCat"/>
      </c:valAx>
      <c:valAx>
        <c:axId val="-721785632"/>
        <c:scaling>
          <c:orientation val="minMax"/>
        </c:scaling>
        <c:delete val="0"/>
        <c:axPos val="l"/>
        <c:majorGridlines/>
        <c:title>
          <c:tx>
            <c:rich>
              <a:bodyPr/>
              <a:lstStyle/>
              <a:p>
                <a:pPr>
                  <a:defRPr/>
                </a:pPr>
                <a:r>
                  <a:rPr lang="en-US" dirty="0" smtClean="0"/>
                  <a:t>Shear</a:t>
                </a:r>
                <a:r>
                  <a:rPr lang="en-US" baseline="0" dirty="0" smtClean="0"/>
                  <a:t> force</a:t>
                </a:r>
                <a:r>
                  <a:rPr lang="en-US" dirty="0" smtClean="0"/>
                  <a:t>(N</a:t>
                </a:r>
                <a:r>
                  <a:rPr lang="en-US" dirty="0"/>
                  <a:t>)</a:t>
                </a:r>
              </a:p>
            </c:rich>
          </c:tx>
          <c:layout/>
          <c:overlay val="0"/>
        </c:title>
        <c:numFmt formatCode="General" sourceLinked="1"/>
        <c:majorTickMark val="out"/>
        <c:minorTickMark val="none"/>
        <c:tickLblPos val="nextTo"/>
        <c:crossAx val="-721797056"/>
        <c:crosses val="autoZero"/>
        <c:crossBetween val="midCat"/>
      </c:valAx>
    </c:plotArea>
    <c:legend>
      <c:legendPos val="r"/>
      <c:layout/>
      <c:overlay val="0"/>
    </c:legend>
    <c:plotVisOnly val="1"/>
    <c:dispBlanksAs val="gap"/>
    <c:showDLblsOverMax val="0"/>
  </c:chart>
  <c:externalData r:id="rId1">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0"/>
          <c:order val="0"/>
          <c:tx>
            <c:strRef>
              <c:f>B_B!$V$21</c:f>
              <c:strCache>
                <c:ptCount val="1"/>
                <c:pt idx="0">
                  <c:v>SPSW2 T2D1</c:v>
                </c:pt>
              </c:strCache>
            </c:strRef>
          </c:tx>
          <c:xVal>
            <c:numRef>
              <c:f>B_B!$V$22:$V$36</c:f>
              <c:numCache>
                <c:formatCode>General</c:formatCode>
                <c:ptCount val="15"/>
                <c:pt idx="0">
                  <c:v>0</c:v>
                </c:pt>
                <c:pt idx="1">
                  <c:v>0.53937009000000002</c:v>
                </c:pt>
                <c:pt idx="2">
                  <c:v>1.6780402800000003</c:v>
                </c:pt>
                <c:pt idx="3">
                  <c:v>3.1163605200000006</c:v>
                </c:pt>
                <c:pt idx="4">
                  <c:v>4.4348207400000001</c:v>
                </c:pt>
                <c:pt idx="5">
                  <c:v>5.5734909300000002</c:v>
                </c:pt>
                <c:pt idx="6">
                  <c:v>8.0306341950000011</c:v>
                </c:pt>
                <c:pt idx="7">
                  <c:v>10.847344665000001</c:v>
                </c:pt>
                <c:pt idx="8">
                  <c:v>15.0424068</c:v>
                </c:pt>
                <c:pt idx="9">
                  <c:v>19.657094700000002</c:v>
                </c:pt>
                <c:pt idx="10">
                  <c:v>25.650095700000001</c:v>
                </c:pt>
                <c:pt idx="11">
                  <c:v>32.661855450000004</c:v>
                </c:pt>
                <c:pt idx="12">
                  <c:v>37.396351950000003</c:v>
                </c:pt>
                <c:pt idx="13">
                  <c:v>43.988653049999996</c:v>
                </c:pt>
                <c:pt idx="14">
                  <c:v>48.243658050000001</c:v>
                </c:pt>
              </c:numCache>
            </c:numRef>
          </c:xVal>
          <c:yVal>
            <c:numRef>
              <c:f>B_B!$W$22:$W$36</c:f>
              <c:numCache>
                <c:formatCode>General</c:formatCode>
                <c:ptCount val="15"/>
                <c:pt idx="0">
                  <c:v>0</c:v>
                </c:pt>
                <c:pt idx="1">
                  <c:v>2405.5980599999998</c:v>
                </c:pt>
                <c:pt idx="2">
                  <c:v>5975.1980599999997</c:v>
                </c:pt>
                <c:pt idx="3">
                  <c:v>10165.596119999998</c:v>
                </c:pt>
                <c:pt idx="4">
                  <c:v>13890.384480000001</c:v>
                </c:pt>
                <c:pt idx="5">
                  <c:v>16916.780599999998</c:v>
                </c:pt>
                <c:pt idx="6">
                  <c:v>21107.223279999998</c:v>
                </c:pt>
                <c:pt idx="7">
                  <c:v>24754.372839999996</c:v>
                </c:pt>
                <c:pt idx="8">
                  <c:v>27470.392239999997</c:v>
                </c:pt>
                <c:pt idx="9">
                  <c:v>29953.584479999998</c:v>
                </c:pt>
                <c:pt idx="10">
                  <c:v>31350.36896</c:v>
                </c:pt>
                <c:pt idx="11">
                  <c:v>32048.761199999997</c:v>
                </c:pt>
                <c:pt idx="12">
                  <c:v>32514.415520000002</c:v>
                </c:pt>
                <c:pt idx="13">
                  <c:v>32979.980599999995</c:v>
                </c:pt>
                <c:pt idx="14">
                  <c:v>33212.807760000003</c:v>
                </c:pt>
              </c:numCache>
            </c:numRef>
          </c:yVal>
          <c:smooth val="1"/>
        </c:ser>
        <c:ser>
          <c:idx val="1"/>
          <c:order val="1"/>
          <c:tx>
            <c:strRef>
              <c:f>B_B!$Y$21</c:f>
              <c:strCache>
                <c:ptCount val="1"/>
                <c:pt idx="0">
                  <c:v>SPSW2 T2D1-V</c:v>
                </c:pt>
              </c:strCache>
            </c:strRef>
          </c:tx>
          <c:xVal>
            <c:numRef>
              <c:f>B_B!$Y$22:$Y$35</c:f>
              <c:numCache>
                <c:formatCode>General</c:formatCode>
                <c:ptCount val="14"/>
                <c:pt idx="0">
                  <c:v>0</c:v>
                </c:pt>
                <c:pt idx="1">
                  <c:v>0.32349618000000008</c:v>
                </c:pt>
                <c:pt idx="2">
                  <c:v>1.0244057265000002</c:v>
                </c:pt>
                <c:pt idx="3">
                  <c:v>2.2644732600000004</c:v>
                </c:pt>
                <c:pt idx="4">
                  <c:v>3.55845798</c:v>
                </c:pt>
                <c:pt idx="5">
                  <c:v>4.9063587300000009</c:v>
                </c:pt>
                <c:pt idx="6">
                  <c:v>6.7395153150000011</c:v>
                </c:pt>
                <c:pt idx="7">
                  <c:v>9.8666450550000011</c:v>
                </c:pt>
                <c:pt idx="8">
                  <c:v>14.341640850000001</c:v>
                </c:pt>
                <c:pt idx="9">
                  <c:v>20.002824</c:v>
                </c:pt>
                <c:pt idx="10">
                  <c:v>26.311068899999999</c:v>
                </c:pt>
                <c:pt idx="11">
                  <c:v>31.271297400000002</c:v>
                </c:pt>
                <c:pt idx="12">
                  <c:v>37.309962150000004</c:v>
                </c:pt>
                <c:pt idx="13">
                  <c:v>43.456412700000001</c:v>
                </c:pt>
              </c:numCache>
            </c:numRef>
          </c:xVal>
          <c:yVal>
            <c:numRef>
              <c:f>B_B!$Z$22:$Z$35</c:f>
              <c:numCache>
                <c:formatCode>General</c:formatCode>
                <c:ptCount val="14"/>
                <c:pt idx="0">
                  <c:v>0</c:v>
                </c:pt>
                <c:pt idx="1">
                  <c:v>1296.4990634400001</c:v>
                </c:pt>
                <c:pt idx="2">
                  <c:v>3508.1760000000004</c:v>
                </c:pt>
                <c:pt idx="3">
                  <c:v>7245.1464682800015</c:v>
                </c:pt>
                <c:pt idx="4">
                  <c:v>10753.348779600001</c:v>
                </c:pt>
                <c:pt idx="5">
                  <c:v>13956.401172</c:v>
                </c:pt>
                <c:pt idx="6">
                  <c:v>17235.844096800003</c:v>
                </c:pt>
                <c:pt idx="7">
                  <c:v>21735.4306344</c:v>
                </c:pt>
                <c:pt idx="8">
                  <c:v>24328.411220400001</c:v>
                </c:pt>
                <c:pt idx="9">
                  <c:v>26387.622828</c:v>
                </c:pt>
                <c:pt idx="10">
                  <c:v>27607.854145199999</c:v>
                </c:pt>
                <c:pt idx="11">
                  <c:v>28599.264682800003</c:v>
                </c:pt>
                <c:pt idx="12">
                  <c:v>29209.336489200003</c:v>
                </c:pt>
                <c:pt idx="13">
                  <c:v>30124.531903200004</c:v>
                </c:pt>
              </c:numCache>
            </c:numRef>
          </c:yVal>
          <c:smooth val="1"/>
        </c:ser>
        <c:ser>
          <c:idx val="2"/>
          <c:order val="2"/>
          <c:tx>
            <c:strRef>
              <c:f>B_B!$AB$21</c:f>
              <c:strCache>
                <c:ptCount val="1"/>
                <c:pt idx="0">
                  <c:v>SPSW4 T2D1-V</c:v>
                </c:pt>
              </c:strCache>
            </c:strRef>
          </c:tx>
          <c:xVal>
            <c:numRef>
              <c:f>B_B!$AB$22:$AB$36</c:f>
              <c:numCache>
                <c:formatCode>General</c:formatCode>
                <c:ptCount val="15"/>
                <c:pt idx="0">
                  <c:v>0</c:v>
                </c:pt>
                <c:pt idx="1">
                  <c:v>0.50817012120000005</c:v>
                </c:pt>
                <c:pt idx="2">
                  <c:v>1.5809737104000001</c:v>
                </c:pt>
                <c:pt idx="3">
                  <c:v>3.2748741144000002</c:v>
                </c:pt>
                <c:pt idx="4">
                  <c:v>4.5735310908000004</c:v>
                </c:pt>
                <c:pt idx="5">
                  <c:v>7.0014671146000014</c:v>
                </c:pt>
                <c:pt idx="6">
                  <c:v>8.6389041718000001</c:v>
                </c:pt>
                <c:pt idx="7">
                  <c:v>11.970241633000001</c:v>
                </c:pt>
                <c:pt idx="8">
                  <c:v>14.511152796000003</c:v>
                </c:pt>
                <c:pt idx="9">
                  <c:v>18.181270338000001</c:v>
                </c:pt>
                <c:pt idx="10">
                  <c:v>23.77104478</c:v>
                </c:pt>
                <c:pt idx="11">
                  <c:v>30.716084882000004</c:v>
                </c:pt>
                <c:pt idx="12">
                  <c:v>36.475418924000003</c:v>
                </c:pt>
                <c:pt idx="13">
                  <c:v>41.16180404</c:v>
                </c:pt>
                <c:pt idx="14">
                  <c:v>45.452994174000004</c:v>
                </c:pt>
              </c:numCache>
            </c:numRef>
          </c:xVal>
          <c:yVal>
            <c:numRef>
              <c:f>B_B!$AC$22:$AC$36</c:f>
              <c:numCache>
                <c:formatCode>General</c:formatCode>
                <c:ptCount val="15"/>
                <c:pt idx="0">
                  <c:v>0</c:v>
                </c:pt>
                <c:pt idx="1">
                  <c:v>1676.7158379999998</c:v>
                </c:pt>
                <c:pt idx="2">
                  <c:v>4551.0766640000002</c:v>
                </c:pt>
                <c:pt idx="3">
                  <c:v>8702.9383319999997</c:v>
                </c:pt>
                <c:pt idx="4">
                  <c:v>11098.2834</c:v>
                </c:pt>
                <c:pt idx="5">
                  <c:v>15809.016680000002</c:v>
                </c:pt>
                <c:pt idx="6">
                  <c:v>17964.766640000002</c:v>
                </c:pt>
                <c:pt idx="7">
                  <c:v>20360.074980000001</c:v>
                </c:pt>
                <c:pt idx="8">
                  <c:v>22116.683400000002</c:v>
                </c:pt>
                <c:pt idx="9">
                  <c:v>23394.175060000001</c:v>
                </c:pt>
                <c:pt idx="10">
                  <c:v>24432.108340000002</c:v>
                </c:pt>
                <c:pt idx="11">
                  <c:v>25230.575059999999</c:v>
                </c:pt>
                <c:pt idx="12">
                  <c:v>26268.50834</c:v>
                </c:pt>
                <c:pt idx="13">
                  <c:v>27146.766640000002</c:v>
                </c:pt>
                <c:pt idx="14">
                  <c:v>27546</c:v>
                </c:pt>
              </c:numCache>
            </c:numRef>
          </c:yVal>
          <c:smooth val="1"/>
        </c:ser>
        <c:ser>
          <c:idx val="3"/>
          <c:order val="3"/>
          <c:tx>
            <c:strRef>
              <c:f>B_B!$AE$21</c:f>
              <c:strCache>
                <c:ptCount val="1"/>
                <c:pt idx="0">
                  <c:v>SPSW4 T2D1</c:v>
                </c:pt>
              </c:strCache>
            </c:strRef>
          </c:tx>
          <c:xVal>
            <c:numRef>
              <c:f>B_B!$AE$22:$AE$36</c:f>
              <c:numCache>
                <c:formatCode>General</c:formatCode>
                <c:ptCount val="15"/>
                <c:pt idx="0">
                  <c:v>0</c:v>
                </c:pt>
                <c:pt idx="1">
                  <c:v>0.80904829422999991</c:v>
                </c:pt>
                <c:pt idx="2">
                  <c:v>1.5169635180000001</c:v>
                </c:pt>
                <c:pt idx="3">
                  <c:v>3.1350579372</c:v>
                </c:pt>
                <c:pt idx="4">
                  <c:v>5.4610795111000003</c:v>
                </c:pt>
                <c:pt idx="5">
                  <c:v>8.5961374483000004</c:v>
                </c:pt>
                <c:pt idx="6">
                  <c:v>11.781793375000001</c:v>
                </c:pt>
                <c:pt idx="7">
                  <c:v>14.158326167999999</c:v>
                </c:pt>
                <c:pt idx="8">
                  <c:v>16.585511181999998</c:v>
                </c:pt>
                <c:pt idx="9">
                  <c:v>20.731834746000001</c:v>
                </c:pt>
                <c:pt idx="10">
                  <c:v>24.878266773</c:v>
                </c:pt>
                <c:pt idx="11">
                  <c:v>28.771763084</c:v>
                </c:pt>
                <c:pt idx="12">
                  <c:v>32.867542890000003</c:v>
                </c:pt>
                <c:pt idx="13">
                  <c:v>37.013974916999999</c:v>
                </c:pt>
                <c:pt idx="14">
                  <c:v>40.755839954000002</c:v>
                </c:pt>
              </c:numCache>
            </c:numRef>
          </c:xVal>
          <c:yVal>
            <c:numRef>
              <c:f>B_B!$AF$22:$AF$36</c:f>
              <c:numCache>
                <c:formatCode>General</c:formatCode>
                <c:ptCount val="15"/>
                <c:pt idx="0">
                  <c:v>0</c:v>
                </c:pt>
                <c:pt idx="1">
                  <c:v>2405.6290203799999</c:v>
                </c:pt>
                <c:pt idx="2">
                  <c:v>4477.1520779399998</c:v>
                </c:pt>
                <c:pt idx="3">
                  <c:v>8352.9180336000009</c:v>
                </c:pt>
                <c:pt idx="4">
                  <c:v>12963.714033599999</c:v>
                </c:pt>
                <c:pt idx="5">
                  <c:v>16505.343287799999</c:v>
                </c:pt>
                <c:pt idx="6">
                  <c:v>18777.313016799999</c:v>
                </c:pt>
                <c:pt idx="7">
                  <c:v>19913.259458</c:v>
                </c:pt>
                <c:pt idx="8">
                  <c:v>20648.374033599997</c:v>
                </c:pt>
                <c:pt idx="9">
                  <c:v>21650.684237400001</c:v>
                </c:pt>
                <c:pt idx="10">
                  <c:v>22118.449491599997</c:v>
                </c:pt>
                <c:pt idx="11">
                  <c:v>22920.343762599998</c:v>
                </c:pt>
                <c:pt idx="12">
                  <c:v>23521.745254199999</c:v>
                </c:pt>
                <c:pt idx="13">
                  <c:v>24256.782983199999</c:v>
                </c:pt>
                <c:pt idx="14">
                  <c:v>24457.275762599998</c:v>
                </c:pt>
              </c:numCache>
            </c:numRef>
          </c:yVal>
          <c:smooth val="1"/>
        </c:ser>
        <c:dLbls>
          <c:showLegendKey val="0"/>
          <c:showVal val="0"/>
          <c:showCatName val="0"/>
          <c:showSerName val="0"/>
          <c:showPercent val="0"/>
          <c:showBubbleSize val="0"/>
        </c:dLbls>
        <c:axId val="-721793792"/>
        <c:axId val="-721796512"/>
      </c:scatterChart>
      <c:valAx>
        <c:axId val="-721793792"/>
        <c:scaling>
          <c:orientation val="minMax"/>
        </c:scaling>
        <c:delete val="0"/>
        <c:axPos val="b"/>
        <c:title>
          <c:tx>
            <c:rich>
              <a:bodyPr/>
              <a:lstStyle/>
              <a:p>
                <a:pPr>
                  <a:defRPr/>
                </a:pPr>
                <a:r>
                  <a:rPr lang="en-US"/>
                  <a:t>DEFORMATION(MM)</a:t>
                </a:r>
              </a:p>
            </c:rich>
          </c:tx>
          <c:layout/>
          <c:overlay val="0"/>
        </c:title>
        <c:numFmt formatCode="General" sourceLinked="1"/>
        <c:majorTickMark val="out"/>
        <c:minorTickMark val="none"/>
        <c:tickLblPos val="nextTo"/>
        <c:crossAx val="-721796512"/>
        <c:crosses val="autoZero"/>
        <c:crossBetween val="midCat"/>
        <c:majorUnit val="10"/>
      </c:valAx>
      <c:valAx>
        <c:axId val="-721796512"/>
        <c:scaling>
          <c:orientation val="minMax"/>
        </c:scaling>
        <c:delete val="0"/>
        <c:axPos val="l"/>
        <c:majorGridlines/>
        <c:title>
          <c:tx>
            <c:rich>
              <a:bodyPr/>
              <a:lstStyle/>
              <a:p>
                <a:pPr>
                  <a:defRPr/>
                </a:pPr>
                <a:r>
                  <a:rPr lang="en-US" dirty="0" smtClean="0"/>
                  <a:t>Shear</a:t>
                </a:r>
                <a:r>
                  <a:rPr lang="en-US" baseline="0" dirty="0" smtClean="0"/>
                  <a:t> force</a:t>
                </a:r>
                <a:r>
                  <a:rPr lang="en-US" dirty="0" smtClean="0"/>
                  <a:t>(N</a:t>
                </a:r>
                <a:r>
                  <a:rPr lang="en-US" dirty="0"/>
                  <a:t>)</a:t>
                </a:r>
              </a:p>
            </c:rich>
          </c:tx>
          <c:layout/>
          <c:overlay val="0"/>
        </c:title>
        <c:numFmt formatCode="General" sourceLinked="1"/>
        <c:majorTickMark val="out"/>
        <c:minorTickMark val="none"/>
        <c:tickLblPos val="nextTo"/>
        <c:crossAx val="-721793792"/>
        <c:crosses val="autoZero"/>
        <c:crossBetween val="midCat"/>
      </c:valAx>
    </c:plotArea>
    <c:legend>
      <c:legendPos val="r"/>
      <c:layout/>
      <c:overlay val="0"/>
    </c:legend>
    <c:plotVisOnly val="1"/>
    <c:dispBlanksAs val="gap"/>
    <c:showDLblsOverMax val="0"/>
  </c:chart>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smoothMarker"/>
        <c:varyColors val="0"/>
        <c:ser>
          <c:idx val="0"/>
          <c:order val="0"/>
          <c:tx>
            <c:strRef>
              <c:f>B_B!$V$2</c:f>
              <c:strCache>
                <c:ptCount val="1"/>
                <c:pt idx="0">
                  <c:v>SPSW2 T1D1</c:v>
                </c:pt>
              </c:strCache>
            </c:strRef>
          </c:tx>
          <c:xVal>
            <c:numRef>
              <c:f>B_B!$V$3:$V$14</c:f>
              <c:numCache>
                <c:formatCode>General</c:formatCode>
                <c:ptCount val="12"/>
                <c:pt idx="0">
                  <c:v>0</c:v>
                </c:pt>
                <c:pt idx="1">
                  <c:v>0.33824319359999999</c:v>
                </c:pt>
                <c:pt idx="2">
                  <c:v>1.46571568</c:v>
                </c:pt>
                <c:pt idx="3">
                  <c:v>2.9314434239999998</c:v>
                </c:pt>
                <c:pt idx="4">
                  <c:v>5.6937616320000002</c:v>
                </c:pt>
                <c:pt idx="5">
                  <c:v>8.8506932799999998</c:v>
                </c:pt>
                <c:pt idx="6">
                  <c:v>13.980728320000001</c:v>
                </c:pt>
                <c:pt idx="7">
                  <c:v>19.561775999999998</c:v>
                </c:pt>
                <c:pt idx="8">
                  <c:v>26.157406080000001</c:v>
                </c:pt>
                <c:pt idx="9">
                  <c:v>32.471341760000001</c:v>
                </c:pt>
                <c:pt idx="10">
                  <c:v>38.84161632</c:v>
                </c:pt>
                <c:pt idx="11">
                  <c:v>45.324568639999995</c:v>
                </c:pt>
              </c:numCache>
            </c:numRef>
          </c:xVal>
          <c:yVal>
            <c:numRef>
              <c:f>B_B!$W$3:$W$14</c:f>
              <c:numCache>
                <c:formatCode>General</c:formatCode>
                <c:ptCount val="12"/>
                <c:pt idx="0">
                  <c:v>0</c:v>
                </c:pt>
                <c:pt idx="1">
                  <c:v>260.35763494399998</c:v>
                </c:pt>
                <c:pt idx="2">
                  <c:v>2213.0366881199998</c:v>
                </c:pt>
                <c:pt idx="3">
                  <c:v>4718.9741111000003</c:v>
                </c:pt>
                <c:pt idx="4">
                  <c:v>7745.6284084199997</c:v>
                </c:pt>
                <c:pt idx="5">
                  <c:v>10284.136207</c:v>
                </c:pt>
                <c:pt idx="6">
                  <c:v>12334.4654178</c:v>
                </c:pt>
                <c:pt idx="7">
                  <c:v>13538.6066438</c:v>
                </c:pt>
                <c:pt idx="8">
                  <c:v>14384.714405999999</c:v>
                </c:pt>
                <c:pt idx="9">
                  <c:v>14807.8083984</c:v>
                </c:pt>
                <c:pt idx="10">
                  <c:v>15198.3320152</c:v>
                </c:pt>
                <c:pt idx="11">
                  <c:v>15523.795103400002</c:v>
                </c:pt>
              </c:numCache>
            </c:numRef>
          </c:yVal>
          <c:smooth val="1"/>
        </c:ser>
        <c:ser>
          <c:idx val="1"/>
          <c:order val="1"/>
          <c:tx>
            <c:strRef>
              <c:f>B_B!$Y$2</c:f>
              <c:strCache>
                <c:ptCount val="1"/>
                <c:pt idx="0">
                  <c:v>SPSW2 T1D1-V</c:v>
                </c:pt>
              </c:strCache>
            </c:strRef>
          </c:tx>
          <c:xVal>
            <c:numRef>
              <c:f>B_B!$Y$3:$Y$14</c:f>
              <c:numCache>
                <c:formatCode>General</c:formatCode>
                <c:ptCount val="12"/>
                <c:pt idx="0">
                  <c:v>0</c:v>
                </c:pt>
                <c:pt idx="1">
                  <c:v>1.1444386499999999</c:v>
                </c:pt>
                <c:pt idx="2">
                  <c:v>3.4333159499999995</c:v>
                </c:pt>
                <c:pt idx="3">
                  <c:v>5.6017233099999997</c:v>
                </c:pt>
                <c:pt idx="4">
                  <c:v>8.9748171800000005</c:v>
                </c:pt>
                <c:pt idx="5">
                  <c:v>13.311631899999998</c:v>
                </c:pt>
                <c:pt idx="6">
                  <c:v>18.311018399999998</c:v>
                </c:pt>
                <c:pt idx="7">
                  <c:v>26.382349699999999</c:v>
                </c:pt>
                <c:pt idx="8">
                  <c:v>32.5261104</c:v>
                </c:pt>
                <c:pt idx="9">
                  <c:v>40.838355800000002</c:v>
                </c:pt>
                <c:pt idx="10">
                  <c:v>45.3559141</c:v>
                </c:pt>
                <c:pt idx="11">
                  <c:v>49.030208599999995</c:v>
                </c:pt>
              </c:numCache>
            </c:numRef>
          </c:xVal>
          <c:yVal>
            <c:numRef>
              <c:f>B_B!$Z$3:$Z$14</c:f>
              <c:numCache>
                <c:formatCode>General</c:formatCode>
                <c:ptCount val="12"/>
                <c:pt idx="0">
                  <c:v>0</c:v>
                </c:pt>
                <c:pt idx="1">
                  <c:v>1162.8949961000001</c:v>
                </c:pt>
                <c:pt idx="2">
                  <c:v>3908.6075697600004</c:v>
                </c:pt>
                <c:pt idx="3">
                  <c:v>6589.7197318800008</c:v>
                </c:pt>
                <c:pt idx="4">
                  <c:v>9173.9272953999989</c:v>
                </c:pt>
                <c:pt idx="5">
                  <c:v>10918.289696</c:v>
                </c:pt>
                <c:pt idx="6">
                  <c:v>12048.816804399999</c:v>
                </c:pt>
                <c:pt idx="7">
                  <c:v>13470.1373344</c:v>
                </c:pt>
                <c:pt idx="8">
                  <c:v>14051.6445518</c:v>
                </c:pt>
                <c:pt idx="9">
                  <c:v>14406.934871400001</c:v>
                </c:pt>
                <c:pt idx="10">
                  <c:v>14568.415993799999</c:v>
                </c:pt>
                <c:pt idx="11">
                  <c:v>14859.209415400001</c:v>
                </c:pt>
              </c:numCache>
            </c:numRef>
          </c:yVal>
          <c:smooth val="1"/>
        </c:ser>
        <c:ser>
          <c:idx val="2"/>
          <c:order val="2"/>
          <c:tx>
            <c:strRef>
              <c:f>B_B!$AB$2</c:f>
              <c:strCache>
                <c:ptCount val="1"/>
                <c:pt idx="0">
                  <c:v>SPSW4 T1D1-V</c:v>
                </c:pt>
              </c:strCache>
            </c:strRef>
          </c:tx>
          <c:xVal>
            <c:numRef>
              <c:f>B_B!$AB$3:$AB$14</c:f>
              <c:numCache>
                <c:formatCode>General</c:formatCode>
                <c:ptCount val="12"/>
                <c:pt idx="0">
                  <c:v>0</c:v>
                </c:pt>
                <c:pt idx="1">
                  <c:v>0.80794441000000006</c:v>
                </c:pt>
                <c:pt idx="2">
                  <c:v>2.3661241500000001</c:v>
                </c:pt>
                <c:pt idx="3">
                  <c:v>4.5014021</c:v>
                </c:pt>
                <c:pt idx="4">
                  <c:v>6.5212569499999997</c:v>
                </c:pt>
                <c:pt idx="5">
                  <c:v>9.8107535500000012</c:v>
                </c:pt>
                <c:pt idx="6">
                  <c:v>14.196695500000002</c:v>
                </c:pt>
                <c:pt idx="7">
                  <c:v>20.891136500000002</c:v>
                </c:pt>
                <c:pt idx="8">
                  <c:v>26.950664</c:v>
                </c:pt>
                <c:pt idx="9">
                  <c:v>33.125664</c:v>
                </c:pt>
                <c:pt idx="10">
                  <c:v>39.762430500000001</c:v>
                </c:pt>
                <c:pt idx="11">
                  <c:v>46.225926500000007</c:v>
                </c:pt>
              </c:numCache>
            </c:numRef>
          </c:xVal>
          <c:yVal>
            <c:numRef>
              <c:f>B_B!$AC$3:$AC$14</c:f>
              <c:numCache>
                <c:formatCode>General</c:formatCode>
                <c:ptCount val="12"/>
                <c:pt idx="0">
                  <c:v>0</c:v>
                </c:pt>
                <c:pt idx="1">
                  <c:v>759.18861630000004</c:v>
                </c:pt>
                <c:pt idx="2">
                  <c:v>3036.7582080000002</c:v>
                </c:pt>
                <c:pt idx="3">
                  <c:v>5731.8736319999998</c:v>
                </c:pt>
                <c:pt idx="4">
                  <c:v>7781.6835510000001</c:v>
                </c:pt>
                <c:pt idx="5">
                  <c:v>10514.741609999999</c:v>
                </c:pt>
                <c:pt idx="6">
                  <c:v>12374.81964</c:v>
                </c:pt>
                <c:pt idx="7">
                  <c:v>13190.25</c:v>
                </c:pt>
                <c:pt idx="8">
                  <c:v>14186</c:v>
                </c:pt>
                <c:pt idx="9">
                  <c:v>14200</c:v>
                </c:pt>
                <c:pt idx="10">
                  <c:v>14220</c:v>
                </c:pt>
                <c:pt idx="11">
                  <c:v>14200</c:v>
                </c:pt>
              </c:numCache>
            </c:numRef>
          </c:yVal>
          <c:smooth val="1"/>
        </c:ser>
        <c:ser>
          <c:idx val="3"/>
          <c:order val="3"/>
          <c:tx>
            <c:strRef>
              <c:f>B_B!$AE$2</c:f>
              <c:strCache>
                <c:ptCount val="1"/>
                <c:pt idx="0">
                  <c:v>SPSW4 T1D1</c:v>
                </c:pt>
              </c:strCache>
            </c:strRef>
          </c:tx>
          <c:xVal>
            <c:numRef>
              <c:f>B_B!$AE$3:$AE$15</c:f>
              <c:numCache>
                <c:formatCode>General</c:formatCode>
                <c:ptCount val="13"/>
                <c:pt idx="0">
                  <c:v>0</c:v>
                </c:pt>
                <c:pt idx="1">
                  <c:v>1.530837</c:v>
                </c:pt>
                <c:pt idx="2">
                  <c:v>4.0626179999999996</c:v>
                </c:pt>
                <c:pt idx="3">
                  <c:v>7.7719572000000001</c:v>
                </c:pt>
                <c:pt idx="4">
                  <c:v>10.5392574</c:v>
                </c:pt>
                <c:pt idx="5">
                  <c:v>13.836437999999999</c:v>
                </c:pt>
                <c:pt idx="6">
                  <c:v>18.016866</c:v>
                </c:pt>
                <c:pt idx="7">
                  <c:v>25.553304000000001</c:v>
                </c:pt>
                <c:pt idx="8">
                  <c:v>31.264505999999997</c:v>
                </c:pt>
                <c:pt idx="9">
                  <c:v>36.681246000000002</c:v>
                </c:pt>
                <c:pt idx="10">
                  <c:v>40.802832000000002</c:v>
                </c:pt>
                <c:pt idx="11">
                  <c:v>45.042102</c:v>
                </c:pt>
                <c:pt idx="12">
                  <c:v>48.162618000000002</c:v>
                </c:pt>
              </c:numCache>
            </c:numRef>
          </c:xVal>
          <c:yVal>
            <c:numRef>
              <c:f>B_B!$AF$3:$AF$15</c:f>
              <c:numCache>
                <c:formatCode>General</c:formatCode>
                <c:ptCount val="13"/>
                <c:pt idx="0">
                  <c:v>0</c:v>
                </c:pt>
                <c:pt idx="1">
                  <c:v>1606.2655651</c:v>
                </c:pt>
                <c:pt idx="2">
                  <c:v>3814.8869037499999</c:v>
                </c:pt>
                <c:pt idx="3">
                  <c:v>6759.7098560499999</c:v>
                </c:pt>
                <c:pt idx="4">
                  <c:v>8700.6395145000006</c:v>
                </c:pt>
                <c:pt idx="5">
                  <c:v>10306.8555865</c:v>
                </c:pt>
                <c:pt idx="6">
                  <c:v>11678.886807000001</c:v>
                </c:pt>
                <c:pt idx="7">
                  <c:v>12515.485173999999</c:v>
                </c:pt>
                <c:pt idx="8">
                  <c:v>12850.1410185</c:v>
                </c:pt>
                <c:pt idx="9">
                  <c:v>13218.204705499998</c:v>
                </c:pt>
                <c:pt idx="10">
                  <c:v>13352.083541</c:v>
                </c:pt>
                <c:pt idx="11">
                  <c:v>13485.9623765</c:v>
                </c:pt>
                <c:pt idx="12">
                  <c:v>13452.472045499999</c:v>
                </c:pt>
              </c:numCache>
            </c:numRef>
          </c:yVal>
          <c:smooth val="1"/>
        </c:ser>
        <c:dLbls>
          <c:showLegendKey val="0"/>
          <c:showVal val="0"/>
          <c:showCatName val="0"/>
          <c:showSerName val="0"/>
          <c:showPercent val="0"/>
          <c:showBubbleSize val="0"/>
        </c:dLbls>
        <c:axId val="-721785088"/>
        <c:axId val="-721790528"/>
      </c:scatterChart>
      <c:valAx>
        <c:axId val="-721785088"/>
        <c:scaling>
          <c:orientation val="minMax"/>
        </c:scaling>
        <c:delete val="0"/>
        <c:axPos val="b"/>
        <c:title>
          <c:tx>
            <c:rich>
              <a:bodyPr/>
              <a:lstStyle/>
              <a:p>
                <a:pPr>
                  <a:defRPr/>
                </a:pPr>
                <a:r>
                  <a:rPr lang="en-US"/>
                  <a:t>DEFORMATION(MM)</a:t>
                </a:r>
              </a:p>
            </c:rich>
          </c:tx>
          <c:layout/>
          <c:overlay val="0"/>
        </c:title>
        <c:numFmt formatCode="General" sourceLinked="1"/>
        <c:majorTickMark val="out"/>
        <c:minorTickMark val="none"/>
        <c:tickLblPos val="nextTo"/>
        <c:crossAx val="-721790528"/>
        <c:crosses val="autoZero"/>
        <c:crossBetween val="midCat"/>
      </c:valAx>
      <c:valAx>
        <c:axId val="-721790528"/>
        <c:scaling>
          <c:orientation val="minMax"/>
        </c:scaling>
        <c:delete val="0"/>
        <c:axPos val="l"/>
        <c:majorGridlines/>
        <c:title>
          <c:tx>
            <c:rich>
              <a:bodyPr/>
              <a:lstStyle/>
              <a:p>
                <a:pPr>
                  <a:defRPr/>
                </a:pPr>
                <a:r>
                  <a:rPr lang="en-US"/>
                  <a:t>LOAD(N)</a:t>
                </a:r>
              </a:p>
            </c:rich>
          </c:tx>
          <c:layout/>
          <c:overlay val="0"/>
        </c:title>
        <c:numFmt formatCode="General" sourceLinked="1"/>
        <c:majorTickMark val="out"/>
        <c:minorTickMark val="none"/>
        <c:tickLblPos val="nextTo"/>
        <c:crossAx val="-721785088"/>
        <c:crosses val="autoZero"/>
        <c:crossBetween val="midCat"/>
      </c:valAx>
    </c:plotArea>
    <c:legend>
      <c:legendPos val="r"/>
      <c:layout/>
      <c:overlay val="0"/>
    </c:legend>
    <c:plotVisOnly val="1"/>
    <c:dispBlanksAs val="gap"/>
    <c:showDLblsOverMax val="0"/>
  </c:chart>
  <c:externalData r:id="rId1">
    <c:autoUpdate val="0"/>
  </c:externalData>
</c:chartSpace>
</file>

<file path=ppt/media/image1.jpe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jpeg>
</file>

<file path=ppt/media/image20.jpeg>
</file>

<file path=ppt/media/image21.pn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29459E-EC86-448C-9310-708A7CC59053}" type="datetimeFigureOut">
              <a:rPr lang="en-US" smtClean="0"/>
              <a:t>8/28/2018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8487EF-FFFC-448D-BD6A-84C3A911B61A}" type="slidenum">
              <a:rPr lang="en-US" smtClean="0"/>
              <a:t>‹#›</a:t>
            </a:fld>
            <a:endParaRPr lang="en-US"/>
          </a:p>
        </p:txBody>
      </p:sp>
    </p:spTree>
    <p:extLst>
      <p:ext uri="{BB962C8B-B14F-4D97-AF65-F5344CB8AC3E}">
        <p14:creationId xmlns:p14="http://schemas.microsoft.com/office/powerpoint/2010/main" val="7985726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1" dirty="0" smtClean="0">
                <a:solidFill>
                  <a:srgbClr val="FF0000"/>
                </a:solidFill>
              </a:rPr>
              <a:t>Change the</a:t>
            </a:r>
            <a:r>
              <a:rPr lang="en-IN" b="1" baseline="0" dirty="0" smtClean="0">
                <a:solidFill>
                  <a:srgbClr val="FF0000"/>
                </a:solidFill>
              </a:rPr>
              <a:t> figure of shell 181,,,, insert figure with all </a:t>
            </a:r>
            <a:r>
              <a:rPr lang="en-IN" b="1" baseline="0" dirty="0" err="1" smtClean="0">
                <a:solidFill>
                  <a:srgbClr val="FF0000"/>
                </a:solidFill>
              </a:rPr>
              <a:t>dof</a:t>
            </a:r>
            <a:r>
              <a:rPr lang="en-IN" b="1" baseline="0" dirty="0" smtClean="0">
                <a:solidFill>
                  <a:srgbClr val="FF0000"/>
                </a:solidFill>
              </a:rPr>
              <a:t> marked</a:t>
            </a:r>
            <a:endParaRPr lang="en-IN" b="1" dirty="0">
              <a:solidFill>
                <a:srgbClr val="FF0000"/>
              </a:solidFill>
            </a:endParaRPr>
          </a:p>
        </p:txBody>
      </p:sp>
      <p:sp>
        <p:nvSpPr>
          <p:cNvPr id="4" name="Slide Number Placeholder 3"/>
          <p:cNvSpPr>
            <a:spLocks noGrp="1"/>
          </p:cNvSpPr>
          <p:nvPr>
            <p:ph type="sldNum" sz="quarter" idx="10"/>
          </p:nvPr>
        </p:nvSpPr>
        <p:spPr/>
        <p:txBody>
          <a:bodyPr/>
          <a:lstStyle/>
          <a:p>
            <a:fld id="{CD8487EF-FFFC-448D-BD6A-84C3A911B61A}" type="slidenum">
              <a:rPr lang="en-US" smtClean="0"/>
              <a:t>20</a:t>
            </a:fld>
            <a:endParaRPr lang="en-US"/>
          </a:p>
        </p:txBody>
      </p:sp>
    </p:spTree>
    <p:extLst>
      <p:ext uri="{BB962C8B-B14F-4D97-AF65-F5344CB8AC3E}">
        <p14:creationId xmlns:p14="http://schemas.microsoft.com/office/powerpoint/2010/main" val="17287086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1" dirty="0" smtClean="0">
                <a:solidFill>
                  <a:srgbClr val="FF0000"/>
                </a:solidFill>
              </a:rPr>
              <a:t>Change the figures of target and contact elements</a:t>
            </a:r>
            <a:endParaRPr lang="en-IN" b="1" dirty="0">
              <a:solidFill>
                <a:srgbClr val="FF0000"/>
              </a:solidFill>
            </a:endParaRPr>
          </a:p>
        </p:txBody>
      </p:sp>
      <p:sp>
        <p:nvSpPr>
          <p:cNvPr id="4" name="Slide Number Placeholder 3"/>
          <p:cNvSpPr>
            <a:spLocks noGrp="1"/>
          </p:cNvSpPr>
          <p:nvPr>
            <p:ph type="sldNum" sz="quarter" idx="10"/>
          </p:nvPr>
        </p:nvSpPr>
        <p:spPr/>
        <p:txBody>
          <a:bodyPr/>
          <a:lstStyle/>
          <a:p>
            <a:fld id="{CD8487EF-FFFC-448D-BD6A-84C3A911B61A}" type="slidenum">
              <a:rPr lang="en-US" smtClean="0"/>
              <a:t>21</a:t>
            </a:fld>
            <a:endParaRPr lang="en-US"/>
          </a:p>
        </p:txBody>
      </p:sp>
    </p:spTree>
    <p:extLst>
      <p:ext uri="{BB962C8B-B14F-4D97-AF65-F5344CB8AC3E}">
        <p14:creationId xmlns:p14="http://schemas.microsoft.com/office/powerpoint/2010/main" val="8010547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b="1" dirty="0"/>
          </a:p>
        </p:txBody>
      </p:sp>
      <p:sp>
        <p:nvSpPr>
          <p:cNvPr id="4" name="Slide Number Placeholder 3"/>
          <p:cNvSpPr>
            <a:spLocks noGrp="1"/>
          </p:cNvSpPr>
          <p:nvPr>
            <p:ph type="sldNum" sz="quarter" idx="10"/>
          </p:nvPr>
        </p:nvSpPr>
        <p:spPr/>
        <p:txBody>
          <a:bodyPr/>
          <a:lstStyle/>
          <a:p>
            <a:fld id="{CD8487EF-FFFC-448D-BD6A-84C3A911B61A}" type="slidenum">
              <a:rPr lang="en-US" smtClean="0"/>
              <a:t>35</a:t>
            </a:fld>
            <a:endParaRPr lang="en-US"/>
          </a:p>
        </p:txBody>
      </p:sp>
    </p:spTree>
    <p:extLst>
      <p:ext uri="{BB962C8B-B14F-4D97-AF65-F5344CB8AC3E}">
        <p14:creationId xmlns:p14="http://schemas.microsoft.com/office/powerpoint/2010/main" val="17775034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dirty="0" smtClean="0"/>
              <a:t>Combine these three</a:t>
            </a:r>
            <a:r>
              <a:rPr lang="en-IN" baseline="0" dirty="0" smtClean="0"/>
              <a:t> in one table</a:t>
            </a:r>
            <a:endParaRPr lang="en-IN" dirty="0"/>
          </a:p>
        </p:txBody>
      </p:sp>
      <p:sp>
        <p:nvSpPr>
          <p:cNvPr id="4" name="Slide Number Placeholder 3"/>
          <p:cNvSpPr>
            <a:spLocks noGrp="1"/>
          </p:cNvSpPr>
          <p:nvPr>
            <p:ph type="sldNum" sz="quarter" idx="10"/>
          </p:nvPr>
        </p:nvSpPr>
        <p:spPr/>
        <p:txBody>
          <a:bodyPr/>
          <a:lstStyle/>
          <a:p>
            <a:fld id="{CD8487EF-FFFC-448D-BD6A-84C3A911B61A}" type="slidenum">
              <a:rPr lang="en-US" smtClean="0"/>
              <a:t>46</a:t>
            </a:fld>
            <a:endParaRPr lang="en-US"/>
          </a:p>
        </p:txBody>
      </p:sp>
    </p:spTree>
    <p:extLst>
      <p:ext uri="{BB962C8B-B14F-4D97-AF65-F5344CB8AC3E}">
        <p14:creationId xmlns:p14="http://schemas.microsoft.com/office/powerpoint/2010/main" val="3844038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3DBA6A85-8284-4DC4-90B5-81B0BC4781F1}" type="datetime1">
              <a:rPr lang="en-US" smtClean="0"/>
              <a:t>8/28/2018</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smtClean="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051539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5C794D-1459-4477-B64E-56485C9DDA38}" type="datetime1">
              <a:rPr lang="en-US" smtClean="0"/>
              <a:t>8/28/2018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50814415"/>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5C794D-1459-4477-B64E-56485C9DDA38}" type="datetime1">
              <a:rPr lang="en-US" smtClean="0"/>
              <a:t>8/28/2018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32060657"/>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5C794D-1459-4477-B64E-56485C9DDA38}" type="datetime1">
              <a:rPr lang="en-US" smtClean="0"/>
              <a:t>8/28/2018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68172329"/>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5C794D-1459-4477-B64E-56485C9DDA38}" type="datetime1">
              <a:rPr lang="en-US" smtClean="0"/>
              <a:t>8/28/2018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93075093"/>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5C794D-1459-4477-B64E-56485C9DDA38}" type="datetime1">
              <a:rPr lang="en-US" smtClean="0"/>
              <a:t>8/28/2018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50801569"/>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5C794D-1459-4477-B64E-56485C9DDA38}" type="datetime1">
              <a:rPr lang="en-US" smtClean="0"/>
              <a:t>8/28/2018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16072806"/>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EEBBCFD-8394-49ED-BA54-650239319954}" type="datetime1">
              <a:rPr lang="en-US" smtClean="0"/>
              <a:t>8/28/2018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758172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3D5B813-0FDE-4F5F-BDC2-F9A941335EF5}" type="datetime1">
              <a:rPr lang="en-US" smtClean="0"/>
              <a:t>8/28/2018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732844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63CA103-8F38-4A0B-B5D6-D966FBD42E6D}" type="datetime1">
              <a:rPr lang="en-US" smtClean="0"/>
              <a:t>8/28/2018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413884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6F6119D-B187-449C-8AA1-96BA7DCE927C}" type="datetime1">
              <a:rPr lang="en-US" smtClean="0"/>
              <a:t>8/28/2018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121553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A547135D-77C6-48D1-B263-488351A9F82D}" type="datetime1">
              <a:rPr lang="en-US" smtClean="0"/>
              <a:t>8/28/2018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139587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CF55461-55E2-4521-816B-022DC13A002E}" type="datetime1">
              <a:rPr lang="en-US" smtClean="0"/>
              <a:t>8/28/2018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285843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19A03B2-AB32-45EC-82F2-AEF8725E1FC2}" type="datetime1">
              <a:rPr lang="en-US" smtClean="0"/>
              <a:t>8/28/2018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248839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1712121-F7D1-4B91-9626-41DD04C6EA04}" type="datetime1">
              <a:rPr lang="en-US" smtClean="0"/>
              <a:t>8/28/2018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547784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0D64A62-0CA6-4517-903B-11425850B435}" type="datetime1">
              <a:rPr lang="en-US" smtClean="0"/>
              <a:t>8/28/2018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616203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376A485-5E32-4ACC-AF4E-49D40307860F}" type="datetime1">
              <a:rPr lang="en-US" smtClean="0"/>
              <a:t>8/28/2018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96057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85C794D-1459-4477-B64E-56485C9DDA38}" type="datetime1">
              <a:rPr lang="en-US" smtClean="0"/>
              <a:t>8/28/2018</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98629723"/>
      </p:ext>
    </p:extLst>
  </p:cSld>
  <p:clrMap bg1="lt1" tx1="dk1" bg2="lt2" tx2="dk2" accent1="accent1" accent2="accent2" accent3="accent3" accent4="accent4" accent5="accent5" accent6="accent6" hlink="hlink" folHlink="folHlink"/>
  <p:sldLayoutIdLst>
    <p:sldLayoutId id="2147483743" r:id="rId1"/>
    <p:sldLayoutId id="2147483744" r:id="rId2"/>
    <p:sldLayoutId id="2147483745" r:id="rId3"/>
    <p:sldLayoutId id="2147483746" r:id="rId4"/>
    <p:sldLayoutId id="2147483747" r:id="rId5"/>
    <p:sldLayoutId id="2147483748" r:id="rId6"/>
    <p:sldLayoutId id="2147483749" r:id="rId7"/>
    <p:sldLayoutId id="2147483750" r:id="rId8"/>
    <p:sldLayoutId id="2147483751" r:id="rId9"/>
    <p:sldLayoutId id="2147483752" r:id="rId10"/>
    <p:sldLayoutId id="2147483753" r:id="rId11"/>
    <p:sldLayoutId id="2147483754" r:id="rId12"/>
    <p:sldLayoutId id="2147483755" r:id="rId13"/>
    <p:sldLayoutId id="2147483756" r:id="rId14"/>
    <p:sldLayoutId id="2147483757" r:id="rId15"/>
    <p:sldLayoutId id="2147483758" r:id="rId16"/>
    <p:sldLayoutId id="2147483759" r:id="rId17"/>
  </p:sldLayoutIdLst>
  <p:hf hdr="0" ftr="0" dt="0"/>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file:///C:\Program%20Files\ANSYS%20Inc\v150\commonfiles\help\en-us\help\ans_elem\Hlp_E_TARGE170.htm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hyperlink" Target="file:///C:\Program%20Files\ANSYS%20Inc\v150\commonfiles\help\en-us\help\ans_elem\Hlp_E_CONTA174.html" TargetMode="Externa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6.xml"/><Relationship Id="rId6" Type="http://schemas.openxmlformats.org/officeDocument/2006/relationships/image" Target="../media/image21.png"/><Relationship Id="rId5" Type="http://schemas.openxmlformats.org/officeDocument/2006/relationships/image" Target="../media/image20.jpeg"/><Relationship Id="rId4" Type="http://schemas.openxmlformats.org/officeDocument/2006/relationships/image" Target="../media/image19.jpeg"/></Relationships>
</file>

<file path=ppt/slides/_rels/slide29.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jpg"/><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Layout" Target="../slideLayouts/slideLayout2.xml"/><Relationship Id="rId6" Type="http://schemas.openxmlformats.org/officeDocument/2006/relationships/image" Target="../media/image29.jpg"/><Relationship Id="rId5" Type="http://schemas.openxmlformats.org/officeDocument/2006/relationships/image" Target="../media/image28.jpg"/><Relationship Id="rId4" Type="http://schemas.openxmlformats.org/officeDocument/2006/relationships/image" Target="../media/image27.jpg"/></Relationships>
</file>

<file path=ppt/slides/_rels/slide33.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chart" Target="../charts/chart6.xml"/><Relationship Id="rId1" Type="http://schemas.openxmlformats.org/officeDocument/2006/relationships/slideLayout" Target="../slideLayouts/slideLayout2.xml"/><Relationship Id="rId5" Type="http://schemas.openxmlformats.org/officeDocument/2006/relationships/chart" Target="../charts/chart9.xml"/><Relationship Id="rId4" Type="http://schemas.openxmlformats.org/officeDocument/2006/relationships/chart" Target="../charts/char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2.xml"/><Relationship Id="rId6" Type="http://schemas.openxmlformats.org/officeDocument/2006/relationships/image" Target="../media/image34.emf"/><Relationship Id="rId5" Type="http://schemas.openxmlformats.org/officeDocument/2006/relationships/image" Target="../media/image33.emf"/><Relationship Id="rId4" Type="http://schemas.openxmlformats.org/officeDocument/2006/relationships/image" Target="../media/image32.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chart" Target="../charts/chart10.xml"/><Relationship Id="rId1" Type="http://schemas.openxmlformats.org/officeDocument/2006/relationships/slideLayout" Target="../slideLayouts/slideLayout2.xml"/><Relationship Id="rId5" Type="http://schemas.openxmlformats.org/officeDocument/2006/relationships/chart" Target="../charts/chart13.xml"/><Relationship Id="rId4" Type="http://schemas.openxmlformats.org/officeDocument/2006/relationships/chart" Target="../charts/chart1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chart" Target="../charts/chart14.xml"/><Relationship Id="rId1" Type="http://schemas.openxmlformats.org/officeDocument/2006/relationships/slideLayout" Target="../slideLayouts/slideLayout2.xml"/><Relationship Id="rId5" Type="http://schemas.openxmlformats.org/officeDocument/2006/relationships/chart" Target="../charts/chart17.xml"/><Relationship Id="rId4" Type="http://schemas.openxmlformats.org/officeDocument/2006/relationships/chart" Target="../charts/chart16.xml"/></Relationships>
</file>

<file path=ppt/slides/_rels/slide41.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5.emf"/><Relationship Id="rId1" Type="http://schemas.openxmlformats.org/officeDocument/2006/relationships/slideLayout" Target="../slideLayouts/slideLayout2.xml"/><Relationship Id="rId6" Type="http://schemas.openxmlformats.org/officeDocument/2006/relationships/image" Target="../media/image39.emf"/><Relationship Id="rId5" Type="http://schemas.openxmlformats.org/officeDocument/2006/relationships/image" Target="../media/image38.emf"/><Relationship Id="rId4" Type="http://schemas.openxmlformats.org/officeDocument/2006/relationships/image" Target="../media/image37.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chart" Target="../charts/chart19.xml"/><Relationship Id="rId2" Type="http://schemas.openxmlformats.org/officeDocument/2006/relationships/chart" Target="../charts/chart18.xml"/><Relationship Id="rId1" Type="http://schemas.openxmlformats.org/officeDocument/2006/relationships/slideLayout" Target="../slideLayouts/slideLayout2.xml"/><Relationship Id="rId5" Type="http://schemas.openxmlformats.org/officeDocument/2006/relationships/chart" Target="../charts/chart21.xml"/><Relationship Id="rId4" Type="http://schemas.openxmlformats.org/officeDocument/2006/relationships/chart" Target="../charts/chart20.xml"/></Relationships>
</file>

<file path=ppt/slides/_rels/slide44.xml.rels><?xml version="1.0" encoding="UTF-8" standalone="yes"?>
<Relationships xmlns="http://schemas.openxmlformats.org/package/2006/relationships"><Relationship Id="rId3" Type="http://schemas.openxmlformats.org/officeDocument/2006/relationships/chart" Target="../charts/chart23.xml"/><Relationship Id="rId2" Type="http://schemas.openxmlformats.org/officeDocument/2006/relationships/chart" Target="../charts/chart22.xml"/><Relationship Id="rId1" Type="http://schemas.openxmlformats.org/officeDocument/2006/relationships/slideLayout" Target="../slideLayouts/slideLayout2.xml"/><Relationship Id="rId5" Type="http://schemas.openxmlformats.org/officeDocument/2006/relationships/chart" Target="../charts/chart25.xml"/><Relationship Id="rId4" Type="http://schemas.openxmlformats.org/officeDocument/2006/relationships/chart" Target="../charts/chart24.xml"/></Relationships>
</file>

<file path=ppt/slides/_rels/slide45.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40.emf"/><Relationship Id="rId1" Type="http://schemas.openxmlformats.org/officeDocument/2006/relationships/slideLayout" Target="../slideLayouts/slideLayout2.xml"/><Relationship Id="rId6" Type="http://schemas.openxmlformats.org/officeDocument/2006/relationships/image" Target="../media/image44.emf"/><Relationship Id="rId5" Type="http://schemas.openxmlformats.org/officeDocument/2006/relationships/image" Target="../media/image43.emf"/><Relationship Id="rId4" Type="http://schemas.openxmlformats.org/officeDocument/2006/relationships/image" Target="../media/image42.emf"/></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08665" y="1626359"/>
            <a:ext cx="9971647" cy="1869141"/>
          </a:xfrm>
        </p:spPr>
        <p:txBody>
          <a:bodyPr>
            <a:normAutofit fontScale="90000"/>
          </a:bodyPr>
          <a:lstStyle/>
          <a:p>
            <a:pPr algn="ctr"/>
            <a:r>
              <a:rPr lang="en-US" sz="4400" dirty="0" smtClean="0">
                <a:solidFill>
                  <a:schemeClr val="tx2">
                    <a:lumMod val="25000"/>
                  </a:schemeClr>
                </a:solidFill>
                <a:latin typeface="Times New Roman" panose="02020603050405020304" pitchFamily="18" charset="0"/>
                <a:cs typeface="Times New Roman" panose="02020603050405020304" pitchFamily="18" charset="0"/>
              </a:rPr>
              <a:t>FINITE ELEMENT ANALYSIS</a:t>
            </a:r>
            <a:br>
              <a:rPr lang="en-US" sz="4400" dirty="0" smtClean="0">
                <a:solidFill>
                  <a:schemeClr val="tx2">
                    <a:lumMod val="25000"/>
                  </a:schemeClr>
                </a:solidFill>
                <a:latin typeface="Times New Roman" panose="02020603050405020304" pitchFamily="18" charset="0"/>
                <a:cs typeface="Times New Roman" panose="02020603050405020304" pitchFamily="18" charset="0"/>
              </a:rPr>
            </a:br>
            <a:r>
              <a:rPr lang="en-US" sz="4400" dirty="0" smtClean="0">
                <a:solidFill>
                  <a:schemeClr val="tx2">
                    <a:lumMod val="25000"/>
                  </a:schemeClr>
                </a:solidFill>
                <a:latin typeface="Times New Roman" panose="02020603050405020304" pitchFamily="18" charset="0"/>
                <a:cs typeface="Times New Roman" panose="02020603050405020304" pitchFamily="18" charset="0"/>
              </a:rPr>
              <a:t> OF STEEL PLATE </a:t>
            </a:r>
            <a:br>
              <a:rPr lang="en-US" sz="4400" dirty="0" smtClean="0">
                <a:solidFill>
                  <a:schemeClr val="tx2">
                    <a:lumMod val="25000"/>
                  </a:schemeClr>
                </a:solidFill>
                <a:latin typeface="Times New Roman" panose="02020603050405020304" pitchFamily="18" charset="0"/>
                <a:cs typeface="Times New Roman" panose="02020603050405020304" pitchFamily="18" charset="0"/>
              </a:rPr>
            </a:br>
            <a:r>
              <a:rPr lang="en-US" sz="4400" dirty="0" smtClean="0">
                <a:solidFill>
                  <a:schemeClr val="tx2">
                    <a:lumMod val="25000"/>
                  </a:schemeClr>
                </a:solidFill>
                <a:latin typeface="Times New Roman" panose="02020603050405020304" pitchFamily="18" charset="0"/>
                <a:cs typeface="Times New Roman" panose="02020603050405020304" pitchFamily="18" charset="0"/>
              </a:rPr>
              <a:t>SHEAR WALL</a:t>
            </a:r>
            <a:endParaRPr lang="en-US" sz="4400" dirty="0"/>
          </a:p>
        </p:txBody>
      </p:sp>
      <p:sp>
        <p:nvSpPr>
          <p:cNvPr id="3" name="Subtitle 2"/>
          <p:cNvSpPr>
            <a:spLocks noGrp="1"/>
          </p:cNvSpPr>
          <p:nvPr>
            <p:ph type="subTitle" idx="1"/>
          </p:nvPr>
        </p:nvSpPr>
        <p:spPr>
          <a:xfrm>
            <a:off x="914638" y="3822478"/>
            <a:ext cx="8937699" cy="1354885"/>
          </a:xfrm>
        </p:spPr>
        <p:txBody>
          <a:bodyPr>
            <a:normAutofit fontScale="70000" lnSpcReduction="20000"/>
          </a:bodyPr>
          <a:lstStyle/>
          <a:p>
            <a:r>
              <a:rPr lang="en-US" sz="2000" dirty="0" smtClean="0">
                <a:latin typeface="Times New Roman" panose="02020603050405020304" pitchFamily="18" charset="0"/>
                <a:cs typeface="Times New Roman" panose="02020603050405020304" pitchFamily="18" charset="0"/>
              </a:rPr>
              <a:t>                                      </a:t>
            </a:r>
            <a:r>
              <a:rPr lang="en-US" sz="2200" dirty="0" smtClean="0">
                <a:latin typeface="Times New Roman" panose="02020603050405020304" pitchFamily="18" charset="0"/>
                <a:cs typeface="Times New Roman" panose="02020603050405020304" pitchFamily="18" charset="0"/>
              </a:rPr>
              <a:t>Presented </a:t>
            </a:r>
            <a:r>
              <a:rPr lang="en-US" sz="2200" dirty="0">
                <a:latin typeface="Times New Roman" panose="02020603050405020304" pitchFamily="18" charset="0"/>
                <a:cs typeface="Times New Roman" panose="02020603050405020304" pitchFamily="18" charset="0"/>
              </a:rPr>
              <a:t>by </a:t>
            </a:r>
          </a:p>
          <a:p>
            <a:r>
              <a:rPr lang="en-US" sz="2200" dirty="0">
                <a:latin typeface="Times New Roman" panose="02020603050405020304" pitchFamily="18" charset="0"/>
                <a:cs typeface="Times New Roman" panose="02020603050405020304" pitchFamily="18" charset="0"/>
              </a:rPr>
              <a:t>                                                                                                                        </a:t>
            </a:r>
            <a:r>
              <a:rPr lang="en-US" sz="2300" b="1" dirty="0" err="1" smtClean="0">
                <a:latin typeface="Times New Roman" panose="02020603050405020304" pitchFamily="18" charset="0"/>
                <a:cs typeface="Times New Roman" panose="02020603050405020304" pitchFamily="18" charset="0"/>
              </a:rPr>
              <a:t>Minsy</a:t>
            </a:r>
            <a:r>
              <a:rPr lang="en-US" sz="2300" b="1" dirty="0" smtClean="0">
                <a:latin typeface="Times New Roman" panose="02020603050405020304" pitchFamily="18" charset="0"/>
                <a:cs typeface="Times New Roman" panose="02020603050405020304" pitchFamily="18" charset="0"/>
              </a:rPr>
              <a:t> </a:t>
            </a:r>
            <a:r>
              <a:rPr lang="en-US" sz="2300" b="1" dirty="0">
                <a:latin typeface="Times New Roman" panose="02020603050405020304" pitchFamily="18" charset="0"/>
                <a:cs typeface="Times New Roman" panose="02020603050405020304" pitchFamily="18" charset="0"/>
              </a:rPr>
              <a:t>M </a:t>
            </a:r>
            <a:r>
              <a:rPr lang="en-US" sz="2300" b="1" dirty="0" err="1" smtClean="0">
                <a:latin typeface="Times New Roman" panose="02020603050405020304" pitchFamily="18" charset="0"/>
                <a:cs typeface="Times New Roman" panose="02020603050405020304" pitchFamily="18" charset="0"/>
              </a:rPr>
              <a:t>M</a:t>
            </a:r>
            <a:endParaRPr lang="en-US" sz="2300" b="1" dirty="0" smtClean="0">
              <a:latin typeface="Times New Roman" panose="02020603050405020304" pitchFamily="18" charset="0"/>
              <a:cs typeface="Times New Roman" panose="02020603050405020304" pitchFamily="18" charset="0"/>
            </a:endParaRPr>
          </a:p>
          <a:p>
            <a:r>
              <a:rPr lang="en-US" sz="2300" b="1" dirty="0" smtClean="0">
                <a:latin typeface="Times New Roman" panose="02020603050405020304" pitchFamily="18" charset="0"/>
                <a:cs typeface="Times New Roman" panose="02020603050405020304" pitchFamily="18" charset="0"/>
              </a:rPr>
              <a:t>                                                                                                                      M Tech Structural Engineering</a:t>
            </a:r>
            <a:endParaRPr lang="en-US" sz="2300" b="1" dirty="0">
              <a:latin typeface="Times New Roman" panose="02020603050405020304" pitchFamily="18" charset="0"/>
              <a:cs typeface="Times New Roman" panose="02020603050405020304" pitchFamily="18" charset="0"/>
            </a:endParaRPr>
          </a:p>
          <a:p>
            <a:r>
              <a:rPr lang="en-US" sz="2300" b="1" dirty="0">
                <a:latin typeface="Times New Roman" panose="02020603050405020304" pitchFamily="18" charset="0"/>
                <a:cs typeface="Times New Roman" panose="02020603050405020304" pitchFamily="18" charset="0"/>
              </a:rPr>
              <a:t>                                                                                                </a:t>
            </a:r>
            <a:r>
              <a:rPr lang="en-US" sz="2300" b="1" dirty="0" smtClean="0">
                <a:latin typeface="Times New Roman" panose="02020603050405020304" pitchFamily="18" charset="0"/>
                <a:cs typeface="Times New Roman" panose="02020603050405020304" pitchFamily="18" charset="0"/>
              </a:rPr>
              <a:t>                      Reg.No.:TJECESE003</a:t>
            </a:r>
            <a:endParaRPr lang="en-US" sz="2300" b="1" dirty="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1</a:t>
            </a:fld>
            <a:endParaRPr lang="en-US" dirty="0"/>
          </a:p>
        </p:txBody>
      </p:sp>
    </p:spTree>
    <p:extLst>
      <p:ext uri="{BB962C8B-B14F-4D97-AF65-F5344CB8AC3E}">
        <p14:creationId xmlns:p14="http://schemas.microsoft.com/office/powerpoint/2010/main" val="404012765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78979" y="0"/>
            <a:ext cx="9850625" cy="806824"/>
          </a:xfrm>
        </p:spPr>
        <p:txBody>
          <a:bodyPr>
            <a:normAutofit/>
          </a:bodyPr>
          <a:lstStyle/>
          <a:p>
            <a:r>
              <a:rPr lang="en-US" sz="4400" dirty="0" smtClean="0">
                <a:latin typeface="Times New Roman" panose="02020603050405020304" pitchFamily="18" charset="0"/>
                <a:cs typeface="Times New Roman" panose="02020603050405020304" pitchFamily="18" charset="0"/>
              </a:rPr>
              <a:t>         LITERATURE REVIEW</a:t>
            </a:r>
            <a:endParaRPr lang="en-US" sz="4400" dirty="0">
              <a:latin typeface="Times New Roman" panose="02020603050405020304" pitchFamily="18" charset="0"/>
              <a:cs typeface="Times New Roman" panose="02020603050405020304" pitchFamily="18" charset="0"/>
            </a:endParaRP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230031730"/>
              </p:ext>
            </p:extLst>
          </p:nvPr>
        </p:nvGraphicFramePr>
        <p:xfrm>
          <a:off x="838262" y="764334"/>
          <a:ext cx="10563320" cy="5344366"/>
        </p:xfrm>
        <a:graphic>
          <a:graphicData uri="http://schemas.openxmlformats.org/drawingml/2006/table">
            <a:tbl>
              <a:tblPr firstRow="1" bandRow="1">
                <a:tableStyleId>{5C22544A-7EE6-4342-B048-85BDC9FD1C3A}</a:tableStyleId>
              </a:tblPr>
              <a:tblGrid>
                <a:gridCol w="820272"/>
                <a:gridCol w="2501153"/>
                <a:gridCol w="3213847"/>
                <a:gridCol w="4028048"/>
              </a:tblGrid>
              <a:tr h="811414">
                <a:tc>
                  <a:txBody>
                    <a:bodyPr/>
                    <a:lstStyle/>
                    <a:p>
                      <a:pPr algn="ctr">
                        <a:lnSpc>
                          <a:spcPct val="200000"/>
                        </a:lnSpc>
                      </a:pPr>
                      <a:r>
                        <a:rPr lang="en-US" dirty="0" smtClean="0"/>
                        <a:t>Sl.no.</a:t>
                      </a:r>
                      <a:endParaRPr lang="en-US" dirty="0">
                        <a:latin typeface="Times New Roman" panose="02020603050405020304" pitchFamily="18" charset="0"/>
                        <a:cs typeface="Times New Roman" panose="02020603050405020304" pitchFamily="18" charset="0"/>
                      </a:endParaRPr>
                    </a:p>
                  </a:txBody>
                  <a:tcPr/>
                </a:tc>
                <a:tc>
                  <a:txBody>
                    <a:bodyPr/>
                    <a:lstStyle/>
                    <a:p>
                      <a:pPr algn="ctr">
                        <a:lnSpc>
                          <a:spcPct val="200000"/>
                        </a:lnSpc>
                      </a:pPr>
                      <a:r>
                        <a:rPr lang="en-US" dirty="0" smtClean="0"/>
                        <a:t>Author</a:t>
                      </a:r>
                      <a:endParaRPr lang="en-US" dirty="0">
                        <a:latin typeface="Times New Roman" panose="02020603050405020304" pitchFamily="18" charset="0"/>
                        <a:cs typeface="Times New Roman" panose="02020603050405020304" pitchFamily="18" charset="0"/>
                      </a:endParaRPr>
                    </a:p>
                  </a:txBody>
                  <a:tcPr/>
                </a:tc>
                <a:tc>
                  <a:txBody>
                    <a:bodyPr/>
                    <a:lstStyle/>
                    <a:p>
                      <a:pPr algn="ctr">
                        <a:lnSpc>
                          <a:spcPct val="200000"/>
                        </a:lnSpc>
                      </a:pPr>
                      <a:r>
                        <a:rPr lang="en-US" dirty="0" smtClean="0"/>
                        <a:t>Journal</a:t>
                      </a:r>
                      <a:r>
                        <a:rPr lang="en-US" baseline="0" dirty="0" smtClean="0"/>
                        <a:t> </a:t>
                      </a:r>
                      <a:r>
                        <a:rPr lang="en-US" dirty="0" smtClean="0"/>
                        <a:t>paper</a:t>
                      </a:r>
                      <a:endParaRPr lang="en-US" dirty="0">
                        <a:latin typeface="Times New Roman" panose="02020603050405020304" pitchFamily="18" charset="0"/>
                        <a:cs typeface="Times New Roman" panose="02020603050405020304" pitchFamily="18" charset="0"/>
                      </a:endParaRPr>
                    </a:p>
                  </a:txBody>
                  <a:tcPr/>
                </a:tc>
                <a:tc>
                  <a:txBody>
                    <a:bodyPr/>
                    <a:lstStyle/>
                    <a:p>
                      <a:pPr algn="ctr">
                        <a:lnSpc>
                          <a:spcPct val="200000"/>
                        </a:lnSpc>
                      </a:pPr>
                      <a:r>
                        <a:rPr lang="en-US" dirty="0" smtClean="0"/>
                        <a:t>Description</a:t>
                      </a:r>
                      <a:endParaRPr lang="en-US" dirty="0">
                        <a:latin typeface="Times New Roman" panose="02020603050405020304" pitchFamily="18" charset="0"/>
                        <a:cs typeface="Times New Roman" panose="02020603050405020304" pitchFamily="18" charset="0"/>
                      </a:endParaRPr>
                    </a:p>
                  </a:txBody>
                  <a:tcPr/>
                </a:tc>
              </a:tr>
              <a:tr h="2534961">
                <a:tc>
                  <a:txBody>
                    <a:bodyPr/>
                    <a:lstStyle/>
                    <a:p>
                      <a:r>
                        <a:rPr lang="en-US" dirty="0" smtClean="0"/>
                        <a:t>                1</a:t>
                      </a:r>
                      <a:endParaRPr lang="en-US" dirty="0">
                        <a:latin typeface="Times New Roman" panose="02020603050405020304" pitchFamily="18" charset="0"/>
                        <a:cs typeface="Times New Roman" panose="02020603050405020304" pitchFamily="18" charset="0"/>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smtClean="0">
                          <a:latin typeface="Times New Roman" panose="02020603050405020304" pitchFamily="18" charset="0"/>
                          <a:cs typeface="Times New Roman" panose="02020603050405020304" pitchFamily="18" charset="0"/>
                        </a:rPr>
                        <a:t>Caccese, V., Elgaaly, M. and Chen, R., 1993</a:t>
                      </a:r>
                    </a:p>
                    <a:p>
                      <a:endParaRPr lang="en-US" dirty="0">
                        <a:latin typeface="Times New Roman" panose="02020603050405020304" pitchFamily="18" charset="0"/>
                        <a:cs typeface="Times New Roman" panose="02020603050405020304" pitchFamily="18" charset="0"/>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smtClean="0">
                          <a:latin typeface="Times New Roman" panose="02020603050405020304" pitchFamily="18" charset="0"/>
                          <a:cs typeface="Times New Roman" panose="02020603050405020304" pitchFamily="18" charset="0"/>
                        </a:rPr>
                        <a:t>“Experimental Study of Thin Steel-Plate Shear Walls Under Cyclic Load.” Journal of Structural Engineering, ASCE, Vol. 119, No. 2, February, pp. 573-587.  </a:t>
                      </a:r>
                    </a:p>
                    <a:p>
                      <a:endParaRPr lang="en-US" dirty="0">
                        <a:latin typeface="Times New Roman" panose="02020603050405020304" pitchFamily="18" charset="0"/>
                        <a:cs typeface="Times New Roman" panose="02020603050405020304" pitchFamily="18" charset="0"/>
                      </a:endParaRPr>
                    </a:p>
                  </a:txBody>
                  <a:tcPr/>
                </a:tc>
                <a:tc>
                  <a:txBody>
                    <a:bodyPr/>
                    <a:lstStyle/>
                    <a:p>
                      <a:pPr marL="285750" indent="-285750" algn="l">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Found that wall with</a:t>
                      </a:r>
                      <a:r>
                        <a:rPr lang="en-US" baseline="0" dirty="0" smtClean="0">
                          <a:latin typeface="Times New Roman" panose="02020603050405020304" pitchFamily="18" charset="0"/>
                          <a:cs typeface="Times New Roman" panose="02020603050405020304" pitchFamily="18" charset="0"/>
                        </a:rPr>
                        <a:t> thicker plates was not significally stronger because column yielding was the governing factor.</a:t>
                      </a:r>
                      <a:endParaRPr lang="en-US" dirty="0">
                        <a:latin typeface="Times New Roman" panose="02020603050405020304" pitchFamily="18" charset="0"/>
                        <a:cs typeface="Times New Roman" panose="02020603050405020304" pitchFamily="18" charset="0"/>
                      </a:endParaRPr>
                    </a:p>
                  </a:txBody>
                  <a:tcPr/>
                </a:tc>
              </a:tr>
              <a:tr h="1997991">
                <a:tc>
                  <a:txBody>
                    <a:bodyPr/>
                    <a:lstStyle/>
                    <a:p>
                      <a:r>
                        <a:rPr lang="en-US" dirty="0" smtClean="0"/>
                        <a:t>            </a:t>
                      </a:r>
                      <a:r>
                        <a:rPr lang="en-US" baseline="0" dirty="0" smtClean="0"/>
                        <a:t>   2</a:t>
                      </a:r>
                      <a:endParaRPr lang="en-US"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Elgaaly, M., and Liu, Y., 1997. </a:t>
                      </a:r>
                      <a:endParaRPr lang="en-US"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 “Analysis of Thin Steel Plate Shear Walls.” Journal of Structural Engineering, ASCE, Vol. 123, No. 11, November, pp. 1487-1496</a:t>
                      </a:r>
                      <a:endParaRPr lang="en-US"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The</a:t>
                      </a:r>
                      <a:r>
                        <a:rPr lang="en-US" baseline="0" dirty="0" smtClean="0">
                          <a:latin typeface="Times New Roman" panose="02020603050405020304" pitchFamily="18" charset="0"/>
                          <a:cs typeface="Times New Roman" panose="02020603050405020304" pitchFamily="18" charset="0"/>
                        </a:rPr>
                        <a:t> non linear behavior of the system starts with yielding of the plate and the strength of the system controlled by the plastic hinge in the columns.</a:t>
                      </a:r>
                      <a:endParaRPr lang="en-US" dirty="0">
                        <a:latin typeface="Times New Roman" panose="02020603050405020304" pitchFamily="18" charset="0"/>
                        <a:cs typeface="Times New Roman" panose="02020603050405020304" pitchFamily="18" charset="0"/>
                      </a:endParaRPr>
                    </a:p>
                  </a:txBody>
                  <a:tcPr/>
                </a:tc>
              </a:tr>
            </a:tbl>
          </a:graphicData>
        </a:graphic>
      </p:graphicFrame>
      <p:sp>
        <p:nvSpPr>
          <p:cNvPr id="3" name="Slide Number Placeholder 2"/>
          <p:cNvSpPr>
            <a:spLocks noGrp="1"/>
          </p:cNvSpPr>
          <p:nvPr>
            <p:ph type="sldNum" sz="quarter" idx="12"/>
          </p:nvPr>
        </p:nvSpPr>
        <p:spPr/>
        <p:txBody>
          <a:bodyPr/>
          <a:lstStyle/>
          <a:p>
            <a:fld id="{D57F1E4F-1CFF-5643-939E-217C01CDF565}" type="slidenum">
              <a:rPr lang="en-US" smtClean="0"/>
              <a:pPr/>
              <a:t>10</a:t>
            </a:fld>
            <a:endParaRPr lang="en-US" dirty="0"/>
          </a:p>
        </p:txBody>
      </p:sp>
    </p:spTree>
    <p:extLst>
      <p:ext uri="{BB962C8B-B14F-4D97-AF65-F5344CB8AC3E}">
        <p14:creationId xmlns:p14="http://schemas.microsoft.com/office/powerpoint/2010/main" val="64825874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5764061"/>
              </p:ext>
            </p:extLst>
          </p:nvPr>
        </p:nvGraphicFramePr>
        <p:xfrm>
          <a:off x="808553" y="717429"/>
          <a:ext cx="10618787" cy="5646755"/>
        </p:xfrm>
        <a:graphic>
          <a:graphicData uri="http://schemas.openxmlformats.org/drawingml/2006/table">
            <a:tbl>
              <a:tblPr firstRow="1" bandRow="1">
                <a:tableStyleId>{BC89EF96-8CEA-46FF-86C4-4CE0E7609802}</a:tableStyleId>
              </a:tblPr>
              <a:tblGrid>
                <a:gridCol w="722511"/>
                <a:gridCol w="2762548"/>
                <a:gridCol w="3612562"/>
                <a:gridCol w="3521166"/>
              </a:tblGrid>
              <a:tr h="1698848">
                <a:tc>
                  <a:txBody>
                    <a:bodyPr/>
                    <a:lstStyle/>
                    <a:p>
                      <a:r>
                        <a:rPr lang="en-US" dirty="0" smtClean="0"/>
                        <a:t>              </a:t>
                      </a:r>
                      <a:r>
                        <a:rPr lang="en-US" b="0" dirty="0" smtClean="0"/>
                        <a:t>3</a:t>
                      </a:r>
                      <a:endParaRPr lang="en-US" b="0" dirty="0">
                        <a:latin typeface="Times New Roman" panose="02020603050405020304" pitchFamily="18" charset="0"/>
                        <a:cs typeface="Times New Roman" panose="02020603050405020304" pitchFamily="18" charset="0"/>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b="0" dirty="0" smtClean="0">
                          <a:latin typeface="Times New Roman" panose="02020603050405020304" pitchFamily="18" charset="0"/>
                          <a:cs typeface="Times New Roman" panose="02020603050405020304" pitchFamily="18" charset="0"/>
                        </a:rPr>
                        <a:t>Tromposch, E.W., Kulak, G.L., 1987, </a:t>
                      </a:r>
                    </a:p>
                    <a:p>
                      <a:endParaRPr lang="en-US" b="0" dirty="0">
                        <a:latin typeface="Times New Roman" panose="02020603050405020304" pitchFamily="18" charset="0"/>
                        <a:cs typeface="Times New Roman" panose="02020603050405020304" pitchFamily="18" charset="0"/>
                      </a:endParaRPr>
                    </a:p>
                  </a:txBody>
                  <a:tcPr/>
                </a:tc>
                <a:tc>
                  <a:txBody>
                    <a:bodyPr/>
                    <a:lstStyle/>
                    <a:p>
                      <a:r>
                        <a:rPr lang="en-US" sz="1800" b="0" u="none" strike="noStrike" kern="1200" baseline="0" dirty="0" smtClean="0">
                          <a:latin typeface="Times New Roman" panose="02020603050405020304" pitchFamily="18" charset="0"/>
                          <a:cs typeface="Times New Roman" panose="02020603050405020304" pitchFamily="18" charset="0"/>
                        </a:rPr>
                        <a:t>“Cyclic and Static Behaviour of Thin Panel Steel Plate Shear Walls.” Structural Engineering Report No. 145, Department of Civil Engineering, University of Alberta, Edmonton, Canada. </a:t>
                      </a:r>
                      <a:endParaRPr lang="en-US" b="0" dirty="0">
                        <a:latin typeface="Times New Roman" panose="02020603050405020304" pitchFamily="18" charset="0"/>
                        <a:cs typeface="Times New Roman" panose="02020603050405020304" pitchFamily="18" charset="0"/>
                      </a:endParaRPr>
                    </a:p>
                  </a:txBody>
                  <a:tcPr/>
                </a:tc>
                <a:tc>
                  <a:txBody>
                    <a:bodyPr/>
                    <a:lstStyle/>
                    <a:p>
                      <a:pPr marL="285750" indent="-285750" algn="just">
                        <a:buFont typeface="Arial" panose="020B0604020202020204" pitchFamily="34" charset="0"/>
                        <a:buChar char="•"/>
                      </a:pPr>
                      <a:r>
                        <a:rPr lang="en-US" sz="1800" b="0" u="none" strike="noStrike" kern="1200" baseline="0" dirty="0" smtClean="0">
                          <a:latin typeface="Times New Roman" panose="02020603050405020304" pitchFamily="18" charset="0"/>
                          <a:cs typeface="Times New Roman" panose="02020603050405020304" pitchFamily="18" charset="0"/>
                        </a:rPr>
                        <a:t>Changing simple beam–to–column connections to rigid beam–to–column connections can increase significantly the energy absorption capacity of the system. </a:t>
                      </a:r>
                      <a:endParaRPr lang="en-US" b="0" dirty="0">
                        <a:latin typeface="Times New Roman" panose="02020603050405020304" pitchFamily="18" charset="0"/>
                        <a:cs typeface="Times New Roman" panose="02020603050405020304" pitchFamily="18" charset="0"/>
                      </a:endParaRPr>
                    </a:p>
                  </a:txBody>
                  <a:tcPr/>
                </a:tc>
              </a:tr>
              <a:tr h="1999267">
                <a:tc>
                  <a:txBody>
                    <a:bodyPr/>
                    <a:lstStyle/>
                    <a:p>
                      <a:r>
                        <a:rPr lang="en-US" dirty="0" smtClean="0"/>
                        <a:t>         </a:t>
                      </a:r>
                      <a:r>
                        <a:rPr lang="en-US" baseline="0" dirty="0" smtClean="0"/>
                        <a:t>  </a:t>
                      </a:r>
                      <a:r>
                        <a:rPr lang="en-US" dirty="0" smtClean="0"/>
                        <a:t> 4</a:t>
                      </a:r>
                      <a:endParaRPr lang="en-US"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Driver, R.G., Kulak, G.L., Kennedy, D.J.L., and Elwi, A.E., 1997, </a:t>
                      </a:r>
                      <a:endParaRPr lang="en-US"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“Seismic Behaviour of Steel Plate Shear Walls.” Structural Engineering Report No. 215 </a:t>
                      </a:r>
                      <a:endParaRPr lang="en-US" dirty="0">
                        <a:latin typeface="Times New Roman" panose="02020603050405020304" pitchFamily="18" charset="0"/>
                        <a:cs typeface="Times New Roman" panose="02020603050405020304" pitchFamily="18" charset="0"/>
                      </a:endParaRPr>
                    </a:p>
                  </a:txBody>
                  <a:tcPr/>
                </a:tc>
                <a:tc>
                  <a:txBody>
                    <a:bodyPr/>
                    <a:lstStyle/>
                    <a:p>
                      <a:pPr marL="285750" indent="-285750" algn="just">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 four-story single bay specimen-modeled</a:t>
                      </a:r>
                      <a:r>
                        <a:rPr lang="en-US" baseline="0" dirty="0" smtClean="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SPSW</a:t>
                      </a:r>
                      <a:r>
                        <a:rPr lang="en-US" baseline="0" dirty="0" smtClean="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under cyclic loading, in order to study its detailing</a:t>
                      </a:r>
                      <a:r>
                        <a:rPr lang="en-US" baseline="0" dirty="0" smtClean="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and overall performance subject to a severe earthquake. </a:t>
                      </a:r>
                      <a:endParaRPr lang="en-US" dirty="0">
                        <a:latin typeface="Times New Roman" panose="02020603050405020304" pitchFamily="18" charset="0"/>
                        <a:cs typeface="Times New Roman" panose="02020603050405020304" pitchFamily="18" charset="0"/>
                      </a:endParaRPr>
                    </a:p>
                  </a:txBody>
                  <a:tcPr/>
                </a:tc>
              </a:tr>
              <a:tr h="1910128">
                <a:tc>
                  <a:txBody>
                    <a:bodyPr/>
                    <a:lstStyle/>
                    <a:p>
                      <a:r>
                        <a:rPr lang="en-US" dirty="0" smtClean="0"/>
                        <a:t>5</a:t>
                      </a:r>
                      <a:endParaRPr lang="en-US" b="1" dirty="0">
                        <a:latin typeface="Times New Roman" panose="02020603050405020304" pitchFamily="18" charset="0"/>
                        <a:cs typeface="Times New Roman" panose="02020603050405020304" pitchFamily="18" charset="0"/>
                      </a:endParaRPr>
                    </a:p>
                  </a:txBody>
                  <a:tcPr/>
                </a:tc>
                <a:tc>
                  <a:txBody>
                    <a:bodyPr/>
                    <a:lstStyle/>
                    <a:p>
                      <a:r>
                        <a:rPr lang="pt-BR" sz="1800" u="none" strike="noStrike" kern="1200" baseline="0" dirty="0" smtClean="0">
                          <a:latin typeface="Times New Roman" panose="02020603050405020304" pitchFamily="18" charset="0"/>
                          <a:cs typeface="Times New Roman" panose="02020603050405020304" pitchFamily="18" charset="0"/>
                        </a:rPr>
                        <a:t>J. Neal, S.M. ASCE, B. Qu, M .ASCE.</a:t>
                      </a:r>
                      <a:endParaRPr lang="en-US" b="0" dirty="0">
                        <a:latin typeface="Times New Roman" panose="02020603050405020304" pitchFamily="18" charset="0"/>
                        <a:cs typeface="Times New Roman" panose="02020603050405020304" pitchFamily="18" charset="0"/>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u="none" strike="noStrike" kern="1200" baseline="0" dirty="0" smtClean="0">
                          <a:latin typeface="Times New Roman" panose="02020603050405020304" pitchFamily="18" charset="0"/>
                          <a:cs typeface="Times New Roman" panose="02020603050405020304" pitchFamily="18" charset="0"/>
                        </a:rPr>
                        <a:t>“Steel Plate Shear Walls with Controlled Infill Tension Fields”.</a:t>
                      </a:r>
                      <a:r>
                        <a:rPr lang="en-US" dirty="0" smtClean="0">
                          <a:latin typeface="Times New Roman" panose="02020603050405020304" pitchFamily="18" charset="0"/>
                          <a:cs typeface="Times New Roman" panose="02020603050405020304" pitchFamily="18" charset="0"/>
                        </a:rPr>
                        <a:t> Journal of Structural Engineering, ASCE</a:t>
                      </a:r>
                      <a:endParaRPr lang="en-US" sz="1800" u="none" strike="noStrike" kern="1200" baseline="0" dirty="0" smtClean="0">
                        <a:latin typeface="Times New Roman" panose="02020603050405020304" pitchFamily="18" charset="0"/>
                        <a:cs typeface="Times New Roman" panose="02020603050405020304" pitchFamily="18" charset="0"/>
                      </a:endParaRPr>
                    </a:p>
                    <a:p>
                      <a:endParaRPr lang="en-US" b="0" dirty="0">
                        <a:latin typeface="Times New Roman" panose="02020603050405020304" pitchFamily="18" charset="0"/>
                        <a:cs typeface="Times New Roman" panose="02020603050405020304" pitchFamily="18" charset="0"/>
                      </a:endParaRPr>
                    </a:p>
                  </a:txBody>
                  <a:tcPr/>
                </a:tc>
                <a:tc>
                  <a:txBody>
                    <a:bodyPr/>
                    <a:lstStyle/>
                    <a:p>
                      <a:pPr marL="285750" indent="-285750" algn="l">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In this tension</a:t>
                      </a:r>
                      <a:r>
                        <a:rPr lang="en-US" baseline="0" dirty="0" smtClean="0">
                          <a:latin typeface="Times New Roman" panose="02020603050405020304" pitchFamily="18" charset="0"/>
                          <a:cs typeface="Times New Roman" panose="02020603050405020304" pitchFamily="18" charset="0"/>
                        </a:rPr>
                        <a:t> field formation was controlled by discontinuous infill to boundary connections.</a:t>
                      </a:r>
                      <a:endParaRPr lang="en-US" dirty="0">
                        <a:latin typeface="Times New Roman" panose="02020603050405020304" pitchFamily="18" charset="0"/>
                        <a:cs typeface="Times New Roman" panose="02020603050405020304" pitchFamily="18" charset="0"/>
                      </a:endParaRPr>
                    </a:p>
                  </a:txBody>
                  <a:tcPr/>
                </a:tc>
              </a:tr>
            </a:tbl>
          </a:graphicData>
        </a:graphic>
      </p:graphicFrame>
      <p:sp>
        <p:nvSpPr>
          <p:cNvPr id="2" name="Slide Number Placeholder 1"/>
          <p:cNvSpPr>
            <a:spLocks noGrp="1"/>
          </p:cNvSpPr>
          <p:nvPr>
            <p:ph type="sldNum" sz="quarter" idx="12"/>
          </p:nvPr>
        </p:nvSpPr>
        <p:spPr/>
        <p:txBody>
          <a:bodyPr/>
          <a:lstStyle/>
          <a:p>
            <a:fld id="{D57F1E4F-1CFF-5643-939E-217C01CDF565}" type="slidenum">
              <a:rPr lang="en-US" smtClean="0"/>
              <a:pPr/>
              <a:t>11</a:t>
            </a:fld>
            <a:endParaRPr lang="en-US" dirty="0"/>
          </a:p>
        </p:txBody>
      </p:sp>
    </p:spTree>
    <p:extLst>
      <p:ext uri="{BB962C8B-B14F-4D97-AF65-F5344CB8AC3E}">
        <p14:creationId xmlns:p14="http://schemas.microsoft.com/office/powerpoint/2010/main" val="295436965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498458715"/>
              </p:ext>
            </p:extLst>
          </p:nvPr>
        </p:nvGraphicFramePr>
        <p:xfrm>
          <a:off x="726212" y="1047325"/>
          <a:ext cx="10808914" cy="5201075"/>
        </p:xfrm>
        <a:graphic>
          <a:graphicData uri="http://schemas.openxmlformats.org/drawingml/2006/table">
            <a:tbl>
              <a:tblPr firstRow="1" bandRow="1">
                <a:tableStyleId>{BC89EF96-8CEA-46FF-86C4-4CE0E7609802}</a:tableStyleId>
              </a:tblPr>
              <a:tblGrid>
                <a:gridCol w="536099"/>
                <a:gridCol w="2419691"/>
                <a:gridCol w="3115170"/>
                <a:gridCol w="4737954"/>
              </a:tblGrid>
              <a:tr h="2261716">
                <a:tc>
                  <a:txBody>
                    <a:bodyPr/>
                    <a:lstStyle/>
                    <a:p>
                      <a:r>
                        <a:rPr lang="en-US" b="0" dirty="0" smtClean="0"/>
                        <a:t>            6</a:t>
                      </a:r>
                      <a:endParaRPr lang="en-US" b="0" dirty="0">
                        <a:latin typeface="Times New Roman" panose="02020603050405020304" pitchFamily="18" charset="0"/>
                        <a:cs typeface="Times New Roman" panose="02020603050405020304" pitchFamily="18" charset="0"/>
                      </a:endParaRPr>
                    </a:p>
                  </a:txBody>
                  <a:tcPr/>
                </a:tc>
                <a:tc>
                  <a:txBody>
                    <a:bodyPr/>
                    <a:lstStyle/>
                    <a:p>
                      <a:endParaRPr lang="en-US" b="0" dirty="0" smtClean="0">
                        <a:latin typeface="Times New Roman" panose="02020603050405020304" pitchFamily="18" charset="0"/>
                        <a:cs typeface="Times New Roman" panose="02020603050405020304" pitchFamily="18" charset="0"/>
                      </a:endParaRPr>
                    </a:p>
                    <a:p>
                      <a:r>
                        <a:rPr lang="en-US" b="0" dirty="0" err="1" smtClean="0">
                          <a:latin typeface="Times New Roman" panose="02020603050405020304" pitchFamily="18" charset="0"/>
                          <a:cs typeface="Times New Roman" panose="02020603050405020304" pitchFamily="18" charset="0"/>
                        </a:rPr>
                        <a:t>Timler</a:t>
                      </a:r>
                      <a:r>
                        <a:rPr lang="en-US" b="0" dirty="0" smtClean="0">
                          <a:latin typeface="Times New Roman" panose="02020603050405020304" pitchFamily="18" charset="0"/>
                          <a:cs typeface="Times New Roman" panose="02020603050405020304" pitchFamily="18" charset="0"/>
                        </a:rPr>
                        <a:t>, P. A., Kulak, G. L. (1983). </a:t>
                      </a:r>
                      <a:endParaRPr lang="en-US" b="0" dirty="0">
                        <a:latin typeface="Times New Roman" panose="02020603050405020304" pitchFamily="18" charset="0"/>
                        <a:cs typeface="Times New Roman" panose="02020603050405020304" pitchFamily="18" charset="0"/>
                      </a:endParaRPr>
                    </a:p>
                  </a:txBody>
                  <a:tcPr/>
                </a:tc>
                <a:tc>
                  <a:txBody>
                    <a:bodyPr/>
                    <a:lstStyle/>
                    <a:p>
                      <a:pPr algn="l"/>
                      <a:endParaRPr lang="en-US" b="0" dirty="0" smtClean="0">
                        <a:latin typeface="Times New Roman" panose="02020603050405020304" pitchFamily="18" charset="0"/>
                        <a:cs typeface="Times New Roman" panose="02020603050405020304" pitchFamily="18" charset="0"/>
                      </a:endParaRPr>
                    </a:p>
                    <a:p>
                      <a:pPr algn="l"/>
                      <a:r>
                        <a:rPr lang="en-US" b="0" dirty="0" smtClean="0">
                          <a:latin typeface="Times New Roman" panose="02020603050405020304" pitchFamily="18" charset="0"/>
                          <a:cs typeface="Times New Roman" panose="02020603050405020304" pitchFamily="18" charset="0"/>
                        </a:rPr>
                        <a:t>“Experimental study of steel plate shear</a:t>
                      </a:r>
                    </a:p>
                    <a:p>
                      <a:pPr algn="l"/>
                      <a:r>
                        <a:rPr lang="en-US" b="0" dirty="0" smtClean="0">
                          <a:latin typeface="Times New Roman" panose="02020603050405020304" pitchFamily="18" charset="0"/>
                          <a:cs typeface="Times New Roman" panose="02020603050405020304" pitchFamily="18" charset="0"/>
                        </a:rPr>
                        <a:t>Walls”. The University of Alberta. Dept. of Civil Engineering.</a:t>
                      </a:r>
                    </a:p>
                    <a:p>
                      <a:endParaRPr lang="en-US" b="0" dirty="0">
                        <a:latin typeface="Times New Roman" panose="02020603050405020304" pitchFamily="18" charset="0"/>
                        <a:cs typeface="Times New Roman" panose="02020603050405020304" pitchFamily="18" charset="0"/>
                      </a:endParaRPr>
                    </a:p>
                  </a:txBody>
                  <a:tcPr/>
                </a:tc>
                <a:tc>
                  <a:txBody>
                    <a:bodyPr/>
                    <a:lstStyle/>
                    <a:p>
                      <a:pPr marL="285750" indent="-285750" algn="just">
                        <a:buFont typeface="Arial" panose="020B0604020202020204" pitchFamily="34" charset="0"/>
                        <a:buChar char="•"/>
                      </a:pPr>
                      <a:endParaRPr lang="en-US" b="0" dirty="0" smtClean="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b="0" dirty="0" smtClean="0">
                          <a:latin typeface="Times New Roman" panose="02020603050405020304" pitchFamily="18" charset="0"/>
                          <a:cs typeface="Times New Roman" panose="02020603050405020304" pitchFamily="18" charset="0"/>
                        </a:rPr>
                        <a:t>Fabricated a large-scale single storey, and tested it under</a:t>
                      </a:r>
                      <a:r>
                        <a:rPr lang="en-US" b="0" baseline="0" dirty="0" smtClean="0">
                          <a:latin typeface="Times New Roman" panose="02020603050405020304" pitchFamily="18" charset="0"/>
                          <a:cs typeface="Times New Roman" panose="02020603050405020304" pitchFamily="18" charset="0"/>
                        </a:rPr>
                        <a:t> </a:t>
                      </a:r>
                      <a:r>
                        <a:rPr lang="en-US" b="0" dirty="0" smtClean="0">
                          <a:latin typeface="Times New Roman" panose="02020603050405020304" pitchFamily="18" charset="0"/>
                          <a:cs typeface="Times New Roman" panose="02020603050405020304" pitchFamily="18" charset="0"/>
                        </a:rPr>
                        <a:t>cyclic loading of service and ultimate load levels. The tension ﬁeld development</a:t>
                      </a:r>
                      <a:r>
                        <a:rPr lang="en-US" b="0" baseline="0" dirty="0" smtClean="0">
                          <a:latin typeface="Times New Roman" panose="02020603050405020304" pitchFamily="18" charset="0"/>
                          <a:cs typeface="Times New Roman" panose="02020603050405020304" pitchFamily="18" charset="0"/>
                        </a:rPr>
                        <a:t> </a:t>
                      </a:r>
                      <a:r>
                        <a:rPr lang="en-US" b="0" dirty="0" smtClean="0">
                          <a:latin typeface="Times New Roman" panose="02020603050405020304" pitchFamily="18" charset="0"/>
                          <a:cs typeface="Times New Roman" panose="02020603050405020304" pitchFamily="18" charset="0"/>
                        </a:rPr>
                        <a:t>in web plate and the structural deformation under the cyclic service load were the</a:t>
                      </a:r>
                      <a:r>
                        <a:rPr lang="en-US" b="0" baseline="0" dirty="0" smtClean="0">
                          <a:latin typeface="Times New Roman" panose="02020603050405020304" pitchFamily="18" charset="0"/>
                          <a:cs typeface="Times New Roman" panose="02020603050405020304" pitchFamily="18" charset="0"/>
                        </a:rPr>
                        <a:t> </a:t>
                      </a:r>
                      <a:r>
                        <a:rPr lang="en-US" b="0" dirty="0" smtClean="0">
                          <a:latin typeface="Times New Roman" panose="02020603050405020304" pitchFamily="18" charset="0"/>
                          <a:cs typeface="Times New Roman" panose="02020603050405020304" pitchFamily="18" charset="0"/>
                        </a:rPr>
                        <a:t>focus of the experimental program</a:t>
                      </a:r>
                      <a:endParaRPr lang="en-US" b="0" dirty="0">
                        <a:latin typeface="Times New Roman" panose="02020603050405020304" pitchFamily="18" charset="0"/>
                        <a:cs typeface="Times New Roman" panose="02020603050405020304" pitchFamily="18" charset="0"/>
                      </a:endParaRPr>
                    </a:p>
                  </a:txBody>
                  <a:tcPr/>
                </a:tc>
              </a:tr>
              <a:tr h="2939359">
                <a:tc>
                  <a:txBody>
                    <a:bodyPr/>
                    <a:lstStyle/>
                    <a:p>
                      <a:r>
                        <a:rPr lang="en-US" dirty="0" smtClean="0"/>
                        <a:t>           7</a:t>
                      </a:r>
                      <a:endParaRPr lang="en-US"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Lubell, A.S., Prion, H.G.L., Ventura, C.E., and Rezai, M., 2000, </a:t>
                      </a:r>
                      <a:endParaRPr lang="en-US" dirty="0">
                        <a:latin typeface="Times New Roman" panose="02020603050405020304" pitchFamily="18" charset="0"/>
                        <a:cs typeface="Times New Roman" panose="02020603050405020304" pitchFamily="18" charset="0"/>
                      </a:endParaRPr>
                    </a:p>
                  </a:txBody>
                  <a:tcPr/>
                </a:tc>
                <a:tc>
                  <a:txBody>
                    <a:bodyPr/>
                    <a:lstStyle/>
                    <a:p>
                      <a:r>
                        <a:rPr lang="en-US" dirty="0" smtClean="0">
                          <a:latin typeface="Times New Roman" panose="02020603050405020304" pitchFamily="18" charset="0"/>
                          <a:cs typeface="Times New Roman" panose="02020603050405020304" pitchFamily="18" charset="0"/>
                        </a:rPr>
                        <a:t>“Unstiffened Steel Plate Shear Wall Performance under Cyclic Load.” Journal of Structural Engineering, ASCE, Vol. 126, No. 4, April, pp. 453-460.</a:t>
                      </a:r>
                      <a:endParaRPr lang="en-US" dirty="0">
                        <a:latin typeface="Times New Roman" panose="02020603050405020304" pitchFamily="18" charset="0"/>
                        <a:cs typeface="Times New Roman" panose="02020603050405020304" pitchFamily="18" charset="0"/>
                      </a:endParaRPr>
                    </a:p>
                  </a:txBody>
                  <a:tcPr/>
                </a:tc>
                <a:tc>
                  <a:txBody>
                    <a:bodyPr/>
                    <a:lstStyle/>
                    <a:p>
                      <a:pPr marL="285750" indent="-285750" algn="just">
                        <a:buFont typeface="Arial" panose="020B0604020202020204" pitchFamily="34" charset="0"/>
                        <a:buChar char="•"/>
                      </a:pPr>
                      <a:r>
                        <a:rPr lang="en-US" sz="1800" b="0" i="0" u="none" strike="noStrike" kern="1200" baseline="0" dirty="0" smtClean="0">
                          <a:solidFill>
                            <a:schemeClr val="tx1"/>
                          </a:solidFill>
                          <a:latin typeface="+mn-lt"/>
                          <a:ea typeface="+mn-ea"/>
                          <a:cs typeface="+mn-cs"/>
                        </a:rPr>
                        <a:t> </a:t>
                      </a:r>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Tested two single and one 4-story thin SPSWS without stiffeners under cyclic loading. They concluded that the existing of steel shear plate in frame results in reduction of the rotation in the moment resisting connection and protects the  frame from severe damage.</a:t>
                      </a:r>
                      <a:endParaRPr lang="en-US" dirty="0">
                        <a:latin typeface="Times New Roman" panose="02020603050405020304" pitchFamily="18" charset="0"/>
                        <a:cs typeface="Times New Roman" panose="02020603050405020304" pitchFamily="18" charset="0"/>
                      </a:endParaRPr>
                    </a:p>
                  </a:txBody>
                  <a:tcPr/>
                </a:tc>
              </a:tr>
            </a:tbl>
          </a:graphicData>
        </a:graphic>
      </p:graphicFrame>
      <p:sp>
        <p:nvSpPr>
          <p:cNvPr id="2" name="Slide Number Placeholder 1"/>
          <p:cNvSpPr>
            <a:spLocks noGrp="1"/>
          </p:cNvSpPr>
          <p:nvPr>
            <p:ph type="sldNum" sz="quarter" idx="12"/>
          </p:nvPr>
        </p:nvSpPr>
        <p:spPr/>
        <p:txBody>
          <a:bodyPr/>
          <a:lstStyle/>
          <a:p>
            <a:fld id="{D57F1E4F-1CFF-5643-939E-217C01CDF565}" type="slidenum">
              <a:rPr lang="en-US" smtClean="0"/>
              <a:pPr/>
              <a:t>12</a:t>
            </a:fld>
            <a:endParaRPr lang="en-US" dirty="0"/>
          </a:p>
        </p:txBody>
      </p:sp>
    </p:spTree>
    <p:extLst>
      <p:ext uri="{BB962C8B-B14F-4D97-AF65-F5344CB8AC3E}">
        <p14:creationId xmlns:p14="http://schemas.microsoft.com/office/powerpoint/2010/main" val="50923701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2728400513"/>
              </p:ext>
            </p:extLst>
          </p:nvPr>
        </p:nvGraphicFramePr>
        <p:xfrm>
          <a:off x="662293" y="894124"/>
          <a:ext cx="10661651" cy="4892526"/>
        </p:xfrm>
        <a:graphic>
          <a:graphicData uri="http://schemas.openxmlformats.org/drawingml/2006/table">
            <a:tbl>
              <a:tblPr firstRow="1" bandRow="1">
                <a:tableStyleId>{BC89EF96-8CEA-46FF-86C4-4CE0E7609802}</a:tableStyleId>
              </a:tblPr>
              <a:tblGrid>
                <a:gridCol w="700087"/>
                <a:gridCol w="2275916"/>
                <a:gridCol w="3429000"/>
                <a:gridCol w="4256648"/>
              </a:tblGrid>
              <a:tr h="2706962">
                <a:tc>
                  <a:txBody>
                    <a:bodyPr/>
                    <a:lstStyle/>
                    <a:p>
                      <a:r>
                        <a:rPr lang="en-US" sz="16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             </a:t>
                      </a:r>
                      <a:r>
                        <a:rPr lang="en-US" sz="1600" b="1"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 8</a:t>
                      </a:r>
                      <a:endParaRPr lang="en-US" sz="1600" b="1" dirty="0">
                        <a:latin typeface="Times New Roman" panose="02020603050405020304" pitchFamily="18" charset="0"/>
                        <a:cs typeface="Times New Roman" panose="02020603050405020304" pitchFamily="18" charset="0"/>
                      </a:endParaRPr>
                    </a:p>
                  </a:txBody>
                  <a:tcPr/>
                </a:tc>
                <a:tc>
                  <a:txBody>
                    <a:bodyPr/>
                    <a:lstStyle/>
                    <a:p>
                      <a:endPar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endParaRPr>
                    </a:p>
                    <a:p>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Wagner, H. (1931). </a:t>
                      </a:r>
                      <a:endParaRPr lang="en-US" dirty="0"/>
                    </a:p>
                  </a:txBody>
                  <a:tcPr/>
                </a:tc>
                <a:tc>
                  <a:txBody>
                    <a:bodyPr/>
                    <a:lstStyle/>
                    <a:p>
                      <a:pPr algn="l"/>
                      <a:endPar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endParaRPr>
                    </a:p>
                    <a:p>
                      <a:pPr algn="l"/>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“Flat Sheet Metal Girders with very Thin Webs. Part I. General Theories and Assumptions”.</a:t>
                      </a:r>
                    </a:p>
                    <a:p>
                      <a:pPr algn="l"/>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Tech Memo. National Advisory Committee for Aeronautics, Washington D. C., </a:t>
                      </a:r>
                      <a:r>
                        <a:rPr lang="en-US" sz="1800" b="1"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No. 604</a:t>
                      </a:r>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a:t>
                      </a:r>
                      <a:endParaRPr lang="en-US" dirty="0" smtClean="0">
                        <a:latin typeface="Times New Roman" panose="02020603050405020304" pitchFamily="18" charset="0"/>
                        <a:cs typeface="Times New Roman" panose="02020603050405020304" pitchFamily="18" charset="0"/>
                      </a:endParaRPr>
                    </a:p>
                    <a:p>
                      <a:endParaRPr lang="en-US" dirty="0"/>
                    </a:p>
                  </a:txBody>
                  <a:tcPr/>
                </a:tc>
                <a:tc>
                  <a:txBody>
                    <a:bodyPr/>
                    <a:lstStyle/>
                    <a:p>
                      <a:pPr marL="285750" indent="-285750" algn="just">
                        <a:buFont typeface="Arial" panose="020B0604020202020204" pitchFamily="34" charset="0"/>
                        <a:buChar char="•"/>
                      </a:pPr>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 Used a complete and uniform tension field to determine the shear strength of a panel with rigid flanges and very thin web, and inferred that the shear buckling of a thin aluminum plate supported adequately on its edges does not constitute failure, this idea has been recently developed for modelling of thin SPSWs</a:t>
                      </a:r>
                      <a:r>
                        <a:rPr lang="en-US" sz="16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txBody>
                  <a:tcPr/>
                </a:tc>
              </a:tr>
              <a:tr h="2185564">
                <a:tc>
                  <a:txBody>
                    <a:bodyPr/>
                    <a:lstStyle/>
                    <a:p>
                      <a:endParaRPr lang="en-US" sz="1600" b="1" dirty="0" smtClean="0">
                        <a:latin typeface="Times New Roman" panose="02020603050405020304" pitchFamily="18" charset="0"/>
                        <a:cs typeface="Times New Roman" panose="02020603050405020304" pitchFamily="18" charset="0"/>
                      </a:endParaRPr>
                    </a:p>
                    <a:p>
                      <a:r>
                        <a:rPr lang="en-US" sz="1600" b="1" dirty="0" smtClean="0">
                          <a:latin typeface="Times New Roman" panose="02020603050405020304" pitchFamily="18" charset="0"/>
                          <a:cs typeface="Times New Roman" panose="02020603050405020304" pitchFamily="18" charset="0"/>
                        </a:rPr>
                        <a:t>9</a:t>
                      </a:r>
                      <a:endParaRPr lang="en-US" sz="1600" b="1" dirty="0">
                        <a:latin typeface="Times New Roman" panose="02020603050405020304" pitchFamily="18" charset="0"/>
                        <a:cs typeface="Times New Roman" panose="02020603050405020304" pitchFamily="18" charset="0"/>
                      </a:endParaRPr>
                    </a:p>
                  </a:txBody>
                  <a:tcPr/>
                </a:tc>
                <a:tc>
                  <a:txBody>
                    <a:bodyPr/>
                    <a:lstStyle/>
                    <a:p>
                      <a:endPar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endParaRPr>
                    </a:p>
                    <a:p>
                      <a:r>
                        <a:rPr lang="en-US" sz="1800" b="0" i="0" u="none" strike="noStrike" kern="1200" baseline="0" dirty="0" err="1" smtClean="0">
                          <a:solidFill>
                            <a:schemeClr val="tx1"/>
                          </a:solidFill>
                          <a:latin typeface="Times New Roman" panose="02020603050405020304" pitchFamily="18" charset="0"/>
                          <a:ea typeface="+mn-ea"/>
                          <a:cs typeface="Times New Roman" panose="02020603050405020304" pitchFamily="18" charset="0"/>
                        </a:rPr>
                        <a:t>Qu</a:t>
                      </a:r>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 and Bruneau (2008)</a:t>
                      </a:r>
                      <a:endParaRPr lang="en-US" dirty="0">
                        <a:latin typeface="Times New Roman" panose="02020603050405020304" pitchFamily="18" charset="0"/>
                        <a:cs typeface="Times New Roman" panose="02020603050405020304" pitchFamily="18" charset="0"/>
                      </a:endParaRPr>
                    </a:p>
                  </a:txBody>
                  <a:tcPr/>
                </a:tc>
                <a:tc>
                  <a:txBody>
                    <a:bodyPr/>
                    <a:lstStyle/>
                    <a:p>
                      <a:endParaRPr lang="en-US" dirty="0" smtClean="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“Seismic design of boundary frame members of steel plate shear walls”</a:t>
                      </a:r>
                    </a:p>
                    <a:p>
                      <a:r>
                        <a:rPr lang="en-US" sz="1800" b="0" i="1"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ASCE Journal of Structural Engineering</a:t>
                      </a:r>
                      <a:endParaRPr lang="en-US" b="0" dirty="0">
                        <a:latin typeface="Times New Roman" panose="02020603050405020304" pitchFamily="18" charset="0"/>
                        <a:cs typeface="Times New Roman" panose="02020603050405020304" pitchFamily="18" charset="0"/>
                      </a:endParaRPr>
                    </a:p>
                  </a:txBody>
                  <a:tcPr/>
                </a:tc>
                <a:tc>
                  <a:txBody>
                    <a:bodyPr/>
                    <a:lstStyle/>
                    <a:p>
                      <a:pPr marL="285750" indent="-285750" algn="just">
                        <a:buFont typeface="Arial" panose="020B0604020202020204" pitchFamily="34" charset="0"/>
                        <a:buChar char="•"/>
                      </a:pPr>
                      <a:endPar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endParaRPr>
                    </a:p>
                    <a:p>
                      <a:pPr marL="285750" indent="-285750" algn="just">
                        <a:buFont typeface="Arial" panose="020B0604020202020204" pitchFamily="34" charset="0"/>
                        <a:buChar char="•"/>
                      </a:pPr>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Investigate the relative and respective contributions of boundary frame moment resisting action and infill panel tension field action to the overall plastic strength of SPSWs.</a:t>
                      </a:r>
                      <a:endParaRPr lang="en-US" sz="1600" dirty="0">
                        <a:latin typeface="Times New Roman" panose="02020603050405020304" pitchFamily="18" charset="0"/>
                        <a:cs typeface="Times New Roman" panose="02020603050405020304" pitchFamily="18" charset="0"/>
                      </a:endParaRPr>
                    </a:p>
                  </a:txBody>
                  <a:tcPr/>
                </a:tc>
              </a:tr>
            </a:tbl>
          </a:graphicData>
        </a:graphic>
      </p:graphicFrame>
      <p:sp>
        <p:nvSpPr>
          <p:cNvPr id="2" name="Slide Number Placeholder 1"/>
          <p:cNvSpPr>
            <a:spLocks noGrp="1"/>
          </p:cNvSpPr>
          <p:nvPr>
            <p:ph type="sldNum" sz="quarter" idx="12"/>
          </p:nvPr>
        </p:nvSpPr>
        <p:spPr/>
        <p:txBody>
          <a:bodyPr/>
          <a:lstStyle/>
          <a:p>
            <a:fld id="{D57F1E4F-1CFF-5643-939E-217C01CDF565}" type="slidenum">
              <a:rPr lang="en-US" smtClean="0"/>
              <a:pPr/>
              <a:t>13</a:t>
            </a:fld>
            <a:endParaRPr lang="en-US" dirty="0"/>
          </a:p>
        </p:txBody>
      </p:sp>
    </p:spTree>
    <p:extLst>
      <p:ext uri="{BB962C8B-B14F-4D97-AF65-F5344CB8AC3E}">
        <p14:creationId xmlns:p14="http://schemas.microsoft.com/office/powerpoint/2010/main" val="36842257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251035282"/>
              </p:ext>
            </p:extLst>
          </p:nvPr>
        </p:nvGraphicFramePr>
        <p:xfrm>
          <a:off x="901229" y="697003"/>
          <a:ext cx="10094916" cy="5551397"/>
        </p:xfrm>
        <a:graphic>
          <a:graphicData uri="http://schemas.openxmlformats.org/drawingml/2006/table">
            <a:tbl>
              <a:tblPr firstRow="1" bandRow="1">
                <a:tableStyleId>{BC89EF96-8CEA-46FF-86C4-4CE0E7609802}</a:tableStyleId>
              </a:tblPr>
              <a:tblGrid>
                <a:gridCol w="529601"/>
                <a:gridCol w="2364413"/>
                <a:gridCol w="3100388"/>
                <a:gridCol w="4100514"/>
              </a:tblGrid>
              <a:tr h="2165461">
                <a:tc>
                  <a:txBody>
                    <a:bodyPr/>
                    <a:lstStyle/>
                    <a:p>
                      <a:r>
                        <a:rPr lang="en-US" dirty="0" smtClean="0">
                          <a:latin typeface="Times New Roman" panose="02020603050405020304" pitchFamily="18" charset="0"/>
                          <a:cs typeface="Times New Roman" panose="02020603050405020304" pitchFamily="18" charset="0"/>
                        </a:rPr>
                        <a:t>10</a:t>
                      </a:r>
                      <a:endParaRPr lang="en-US" dirty="0">
                        <a:latin typeface="Times New Roman" panose="02020603050405020304" pitchFamily="18" charset="0"/>
                        <a:cs typeface="Times New Roman" panose="02020603050405020304" pitchFamily="18" charset="0"/>
                      </a:endParaRPr>
                    </a:p>
                  </a:txBody>
                  <a:tcPr/>
                </a:tc>
                <a:tc>
                  <a:txBody>
                    <a:bodyPr/>
                    <a:lstStyle/>
                    <a:p>
                      <a:endPar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endParaRPr>
                    </a:p>
                    <a:p>
                      <a:r>
                        <a:rPr lang="en-US" sz="1800" b="0" i="0" u="none" strike="noStrike" kern="1200" baseline="0" dirty="0" err="1" smtClean="0">
                          <a:solidFill>
                            <a:schemeClr val="tx1"/>
                          </a:solidFill>
                          <a:latin typeface="Times New Roman" panose="02020603050405020304" pitchFamily="18" charset="0"/>
                          <a:ea typeface="+mn-ea"/>
                          <a:cs typeface="Times New Roman" panose="02020603050405020304" pitchFamily="18" charset="0"/>
                        </a:rPr>
                        <a:t>Purba</a:t>
                      </a:r>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 and Bruneau </a:t>
                      </a:r>
                      <a:endParaRPr lang="en-US" dirty="0">
                        <a:latin typeface="Times New Roman" panose="02020603050405020304" pitchFamily="18" charset="0"/>
                        <a:cs typeface="Times New Roman" panose="02020603050405020304" pitchFamily="18" charset="0"/>
                      </a:endParaRPr>
                    </a:p>
                  </a:txBody>
                  <a:tcPr/>
                </a:tc>
                <a:tc>
                  <a:txBody>
                    <a:bodyPr/>
                    <a:lstStyle/>
                    <a:p>
                      <a:pPr algn="l"/>
                      <a:r>
                        <a:rPr lang="en-US" b="0" dirty="0" smtClean="0">
                          <a:latin typeface="Times New Roman" panose="02020603050405020304" pitchFamily="18" charset="0"/>
                          <a:cs typeface="Times New Roman" panose="02020603050405020304" pitchFamily="18" charset="0"/>
                        </a:rPr>
                        <a:t>“Seismic Performance of Steel Plate Shear Walls Considering Two Different Design Philosophies of Infill Plates. I: Deterioration Model Development” ASCE journal of </a:t>
                      </a:r>
                      <a:r>
                        <a:rPr lang="en-US" b="0" dirty="0" err="1" smtClean="0">
                          <a:latin typeface="Times New Roman" panose="02020603050405020304" pitchFamily="18" charset="0"/>
                          <a:cs typeface="Times New Roman" panose="02020603050405020304" pitchFamily="18" charset="0"/>
                        </a:rPr>
                        <a:t>struct</a:t>
                      </a:r>
                      <a:r>
                        <a:rPr lang="en-US" b="0" dirty="0" smtClean="0">
                          <a:latin typeface="Times New Roman" panose="02020603050405020304" pitchFamily="18" charset="0"/>
                          <a:cs typeface="Times New Roman" panose="02020603050405020304" pitchFamily="18" charset="0"/>
                        </a:rPr>
                        <a:t> </a:t>
                      </a:r>
                      <a:r>
                        <a:rPr lang="en-US" b="0" dirty="0" err="1" smtClean="0">
                          <a:latin typeface="Times New Roman" panose="02020603050405020304" pitchFamily="18" charset="0"/>
                          <a:cs typeface="Times New Roman" panose="02020603050405020304" pitchFamily="18" charset="0"/>
                        </a:rPr>
                        <a:t>engg</a:t>
                      </a:r>
                      <a:r>
                        <a:rPr lang="en-US" b="0" dirty="0" smtClean="0">
                          <a:latin typeface="Times New Roman" panose="02020603050405020304" pitchFamily="18" charset="0"/>
                          <a:cs typeface="Times New Roman" panose="02020603050405020304" pitchFamily="18" charset="0"/>
                        </a:rPr>
                        <a:t>.</a:t>
                      </a:r>
                      <a:endParaRPr lang="en-US" b="0" dirty="0">
                        <a:latin typeface="Times New Roman" panose="02020603050405020304" pitchFamily="18" charset="0"/>
                        <a:cs typeface="Times New Roman" panose="02020603050405020304" pitchFamily="18" charset="0"/>
                      </a:endParaRPr>
                    </a:p>
                  </a:txBody>
                  <a:tcPr/>
                </a:tc>
                <a:tc>
                  <a:txBody>
                    <a:bodyPr/>
                    <a:lstStyle/>
                    <a:p>
                      <a:pPr marL="285750" indent="-285750" algn="l">
                        <a:buFont typeface="Arial" panose="020B0604020202020204" pitchFamily="34" charset="0"/>
                        <a:buChar char="•"/>
                      </a:pPr>
                      <a:endPar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endParaRPr>
                    </a:p>
                    <a:p>
                      <a:pPr marL="285750" indent="-285750" algn="l">
                        <a:buFont typeface="Arial" panose="020B0604020202020204" pitchFamily="34" charset="0"/>
                        <a:buChar char="•"/>
                      </a:pPr>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To investigate the seismic performance of SPSWs having infill plates designed to resist different percentages of the total lateral loads .</a:t>
                      </a:r>
                      <a:endParaRPr lang="en-US" dirty="0">
                        <a:latin typeface="Times New Roman" panose="02020603050405020304" pitchFamily="18" charset="0"/>
                        <a:cs typeface="Times New Roman" panose="02020603050405020304" pitchFamily="18" charset="0"/>
                      </a:endParaRPr>
                    </a:p>
                  </a:txBody>
                  <a:tcPr/>
                </a:tc>
              </a:tr>
              <a:tr h="3385936">
                <a:tc>
                  <a:txBody>
                    <a:bodyPr/>
                    <a:lstStyle/>
                    <a:p>
                      <a:r>
                        <a:rPr lang="en-US" dirty="0" smtClean="0">
                          <a:latin typeface="Times New Roman" panose="02020603050405020304" pitchFamily="18" charset="0"/>
                          <a:cs typeface="Times New Roman" panose="02020603050405020304" pitchFamily="18" charset="0"/>
                        </a:rPr>
                        <a:t>11</a:t>
                      </a:r>
                      <a:endParaRPr lang="en-US" dirty="0">
                        <a:latin typeface="Times New Roman" panose="02020603050405020304" pitchFamily="18" charset="0"/>
                        <a:cs typeface="Times New Roman" panose="02020603050405020304" pitchFamily="18" charset="0"/>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sz="1800" b="0" i="0" u="none" strike="noStrike" kern="1200" baseline="0" dirty="0" err="1" smtClean="0">
                          <a:solidFill>
                            <a:schemeClr val="tx1"/>
                          </a:solidFill>
                          <a:latin typeface="Times New Roman" panose="02020603050405020304" pitchFamily="18" charset="0"/>
                          <a:ea typeface="+mn-ea"/>
                          <a:cs typeface="Times New Roman" panose="02020603050405020304" pitchFamily="18" charset="0"/>
                        </a:rPr>
                        <a:t>Astaneh-Asl</a:t>
                      </a:r>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 (2001)</a:t>
                      </a:r>
                    </a:p>
                    <a:p>
                      <a:endParaRPr lang="en-US" dirty="0">
                        <a:latin typeface="Times New Roman" panose="02020603050405020304" pitchFamily="18" charset="0"/>
                        <a:cs typeface="Times New Roman" panose="02020603050405020304" pitchFamily="18" charset="0"/>
                      </a:endParaRPr>
                    </a:p>
                  </a:txBody>
                  <a:tcPr/>
                </a:tc>
                <a:tc>
                  <a:txBody>
                    <a:bodyPr/>
                    <a:lstStyle/>
                    <a:p>
                      <a:endParaRPr lang="en-US" b="0" dirty="0" smtClean="0">
                        <a:latin typeface="Times New Roman" panose="02020603050405020304" pitchFamily="18" charset="0"/>
                        <a:cs typeface="Times New Roman" panose="02020603050405020304" pitchFamily="18" charset="0"/>
                      </a:endParaRPr>
                    </a:p>
                    <a:p>
                      <a:r>
                        <a:rPr lang="en-US" b="0" dirty="0" smtClean="0">
                          <a:latin typeface="Times New Roman" panose="02020603050405020304" pitchFamily="18" charset="0"/>
                          <a:cs typeface="Times New Roman" panose="02020603050405020304" pitchFamily="18" charset="0"/>
                        </a:rPr>
                        <a:t>“Seismic behavior</a:t>
                      </a:r>
                      <a:r>
                        <a:rPr lang="en-US" b="0" baseline="0" dirty="0" smtClean="0">
                          <a:latin typeface="Times New Roman" panose="02020603050405020304" pitchFamily="18" charset="0"/>
                          <a:cs typeface="Times New Roman" panose="02020603050405020304" pitchFamily="18" charset="0"/>
                        </a:rPr>
                        <a:t> and design of steel shear walls”</a:t>
                      </a:r>
                      <a:r>
                        <a:rPr lang="en-US" sz="1800" b="0" i="0" u="none" strike="noStrike" kern="1200" baseline="0" dirty="0" smtClean="0">
                          <a:solidFill>
                            <a:schemeClr val="tx1"/>
                          </a:solidFill>
                          <a:latin typeface="+mn-lt"/>
                          <a:ea typeface="+mn-ea"/>
                          <a:cs typeface="+mn-cs"/>
                        </a:rPr>
                        <a:t> </a:t>
                      </a:r>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Structural Steel Educational Council Technical Information and</a:t>
                      </a:r>
                    </a:p>
                    <a:p>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Product Service, 2001</a:t>
                      </a:r>
                      <a:r>
                        <a:rPr lang="en-US" sz="1800" b="0" i="0" u="none" strike="noStrike" kern="1200" baseline="0" dirty="0" smtClean="0">
                          <a:solidFill>
                            <a:schemeClr val="tx1"/>
                          </a:solidFill>
                          <a:latin typeface="+mn-lt"/>
                          <a:ea typeface="+mn-ea"/>
                          <a:cs typeface="+mn-cs"/>
                        </a:rPr>
                        <a:t>.</a:t>
                      </a:r>
                      <a:endParaRPr lang="en-US" b="0" dirty="0">
                        <a:latin typeface="Times New Roman" panose="02020603050405020304" pitchFamily="18" charset="0"/>
                        <a:cs typeface="Times New Roman" panose="02020603050405020304" pitchFamily="18" charset="0"/>
                      </a:endParaRPr>
                    </a:p>
                  </a:txBody>
                  <a:tcPr/>
                </a:tc>
                <a:tc>
                  <a:txBody>
                    <a:bodyPr/>
                    <a:lstStyle/>
                    <a:p>
                      <a:pPr marL="285750" indent="-285750" algn="just">
                        <a:buFont typeface="Arial" panose="020B0604020202020204" pitchFamily="34" charset="0"/>
                        <a:buChar char="•"/>
                      </a:pPr>
                      <a:endPar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endParaRPr>
                    </a:p>
                    <a:p>
                      <a:pPr marL="285750" indent="-285750" algn="just">
                        <a:buFont typeface="Arial" panose="020B0604020202020204" pitchFamily="34" charset="0"/>
                        <a:buChar char="•"/>
                      </a:pPr>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Both stiffened and unstiffened panels</a:t>
                      </a:r>
                    </a:p>
                    <a:p>
                      <a:pPr algn="just"/>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were examined and it was recommended that unstiffened infill plates be used unless there are openings in the shear wall that</a:t>
                      </a:r>
                    </a:p>
                    <a:p>
                      <a:pPr algn="just"/>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require stiffening. A chart was prepared for checking each member in a steel plate shear wall system. Ductile failure modes are ranked as more desirable than brittle failure modes and are arranged first.</a:t>
                      </a:r>
                      <a:endParaRPr lang="en-US" dirty="0">
                        <a:latin typeface="Times New Roman" panose="02020603050405020304" pitchFamily="18" charset="0"/>
                        <a:cs typeface="Times New Roman" panose="02020603050405020304" pitchFamily="18" charset="0"/>
                      </a:endParaRPr>
                    </a:p>
                  </a:txBody>
                  <a:tcPr/>
                </a:tc>
              </a:tr>
            </a:tbl>
          </a:graphicData>
        </a:graphic>
      </p:graphicFrame>
      <p:sp>
        <p:nvSpPr>
          <p:cNvPr id="2" name="Slide Number Placeholder 1"/>
          <p:cNvSpPr>
            <a:spLocks noGrp="1"/>
          </p:cNvSpPr>
          <p:nvPr>
            <p:ph type="sldNum" sz="quarter" idx="12"/>
          </p:nvPr>
        </p:nvSpPr>
        <p:spPr/>
        <p:txBody>
          <a:bodyPr/>
          <a:lstStyle/>
          <a:p>
            <a:fld id="{D57F1E4F-1CFF-5643-939E-217C01CDF565}" type="slidenum">
              <a:rPr lang="en-US" smtClean="0"/>
              <a:pPr/>
              <a:t>14</a:t>
            </a:fld>
            <a:endParaRPr lang="en-US" dirty="0"/>
          </a:p>
        </p:txBody>
      </p:sp>
    </p:spTree>
    <p:extLst>
      <p:ext uri="{BB962C8B-B14F-4D97-AF65-F5344CB8AC3E}">
        <p14:creationId xmlns:p14="http://schemas.microsoft.com/office/powerpoint/2010/main" val="43464099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3976081658"/>
              </p:ext>
            </p:extLst>
          </p:nvPr>
        </p:nvGraphicFramePr>
        <p:xfrm>
          <a:off x="1101457" y="614676"/>
          <a:ext cx="9948616" cy="5633724"/>
        </p:xfrm>
        <a:graphic>
          <a:graphicData uri="http://schemas.openxmlformats.org/drawingml/2006/table">
            <a:tbl>
              <a:tblPr firstRow="1" bandRow="1">
                <a:tableStyleId>{BC89EF96-8CEA-46FF-86C4-4CE0E7609802}</a:tableStyleId>
              </a:tblPr>
              <a:tblGrid>
                <a:gridCol w="563916"/>
                <a:gridCol w="2372452"/>
                <a:gridCol w="2507592"/>
                <a:gridCol w="4504656"/>
              </a:tblGrid>
              <a:tr h="2640734">
                <a:tc>
                  <a:txBody>
                    <a:bodyPr/>
                    <a:lstStyle/>
                    <a:p>
                      <a:r>
                        <a:rPr lang="en-US" b="0" dirty="0" smtClean="0">
                          <a:latin typeface="Times New Roman" panose="02020603050405020304" pitchFamily="18" charset="0"/>
                          <a:cs typeface="Times New Roman" panose="02020603050405020304" pitchFamily="18" charset="0"/>
                        </a:rPr>
                        <a:t>12</a:t>
                      </a:r>
                      <a:endParaRPr lang="en-US" b="0" dirty="0">
                        <a:latin typeface="Times New Roman" panose="02020603050405020304" pitchFamily="18" charset="0"/>
                        <a:cs typeface="Times New Roman" panose="02020603050405020304" pitchFamily="18" charset="0"/>
                      </a:endParaRPr>
                    </a:p>
                  </a:txBody>
                  <a:tcPr/>
                </a:tc>
                <a:tc>
                  <a:txBody>
                    <a:bodyPr/>
                    <a:lstStyle/>
                    <a:p>
                      <a:r>
                        <a:rPr lang="en-US" sz="1800" b="0" i="0" u="none" strike="noStrike" kern="1200" baseline="0" dirty="0" err="1" smtClean="0">
                          <a:solidFill>
                            <a:schemeClr val="tx1"/>
                          </a:solidFill>
                          <a:latin typeface="Times New Roman" panose="02020603050405020304" pitchFamily="18" charset="0"/>
                          <a:ea typeface="+mn-ea"/>
                          <a:cs typeface="Times New Roman" panose="02020603050405020304" pitchFamily="18" charset="0"/>
                        </a:rPr>
                        <a:t>Bruneau</a:t>
                      </a:r>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 And </a:t>
                      </a:r>
                      <a:r>
                        <a:rPr lang="en-US" sz="1800" b="0" i="0" u="none" strike="noStrike" kern="1200" baseline="0" dirty="0" err="1" smtClean="0">
                          <a:solidFill>
                            <a:schemeClr val="tx1"/>
                          </a:solidFill>
                          <a:latin typeface="Times New Roman" panose="02020603050405020304" pitchFamily="18" charset="0"/>
                          <a:ea typeface="+mn-ea"/>
                          <a:cs typeface="Times New Roman" panose="02020603050405020304" pitchFamily="18" charset="0"/>
                        </a:rPr>
                        <a:t>Bhagwagar</a:t>
                      </a:r>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 (2002)</a:t>
                      </a:r>
                      <a:endParaRPr lang="en-US" b="0" dirty="0">
                        <a:latin typeface="Times New Roman" panose="02020603050405020304" pitchFamily="18" charset="0"/>
                        <a:cs typeface="Times New Roman" panose="02020603050405020304" pitchFamily="18" charset="0"/>
                      </a:endParaRPr>
                    </a:p>
                  </a:txBody>
                  <a:tcPr/>
                </a:tc>
                <a:tc>
                  <a:txBody>
                    <a:bodyPr/>
                    <a:lstStyle/>
                    <a:p>
                      <a:pPr algn="just"/>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“Seismic retrofit of flexible steel frames using thin infill panels”. Engineering Structures 24 (</a:t>
                      </a:r>
                      <a:r>
                        <a:rPr lang="en-US" sz="1800" b="0" i="0" u="none" strike="noStrike" kern="1200" baseline="0" dirty="0" smtClean="0">
                          <a:solidFill>
                            <a:schemeClr val="tx1"/>
                          </a:solidFill>
                          <a:latin typeface="+mn-lt"/>
                          <a:ea typeface="+mn-ea"/>
                          <a:cs typeface="+mn-cs"/>
                        </a:rPr>
                        <a:t>2002) </a:t>
                      </a:r>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Elsevier</a:t>
                      </a:r>
                      <a:endParaRPr lang="en-US" dirty="0">
                        <a:latin typeface="Times New Roman" panose="02020603050405020304" pitchFamily="18" charset="0"/>
                        <a:cs typeface="Times New Roman" panose="02020603050405020304" pitchFamily="18" charset="0"/>
                      </a:endParaRPr>
                    </a:p>
                  </a:txBody>
                  <a:tcPr/>
                </a:tc>
                <a:tc>
                  <a:txBody>
                    <a:bodyPr/>
                    <a:lstStyle/>
                    <a:p>
                      <a:pPr marL="285750" indent="-285750" algn="just">
                        <a:buFont typeface="Arial" panose="020B0604020202020204" pitchFamily="34" charset="0"/>
                        <a:buChar char="•"/>
                      </a:pPr>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They conducted nonlinear inelastic dynamic analyses to investigate how structural behavior is affected when thin infills of steel, low-yield steel and other nonmetallic materials are used to seismically retrofit steel frames located in regions of low and high seismicity</a:t>
                      </a:r>
                      <a:endParaRPr lang="en-US" dirty="0">
                        <a:latin typeface="Times New Roman" panose="02020603050405020304" pitchFamily="18" charset="0"/>
                        <a:cs typeface="Times New Roman" panose="02020603050405020304" pitchFamily="18" charset="0"/>
                      </a:endParaRPr>
                    </a:p>
                  </a:txBody>
                  <a:tcPr/>
                </a:tc>
              </a:tr>
              <a:tr h="2992990">
                <a:tc>
                  <a:txBody>
                    <a:bodyPr/>
                    <a:lstStyle/>
                    <a:p>
                      <a:r>
                        <a:rPr lang="en-US" dirty="0" smtClean="0"/>
                        <a:t>13</a:t>
                      </a:r>
                      <a:endParaRPr lang="en-US"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Behbahanifard, M. R., Grondin, G. Y., and Elwi, A. E. (2003).</a:t>
                      </a:r>
                    </a:p>
                    <a:p>
                      <a:endParaRPr lang="en-US" dirty="0"/>
                    </a:p>
                  </a:txBody>
                  <a:tcPr/>
                </a:tc>
                <a:tc>
                  <a:txBody>
                    <a:bodyPr/>
                    <a:lstStyle/>
                    <a:p>
                      <a:pPr algn="just"/>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“Experimental and numerical investigation of steel plate shear wall” Struct. Eng. Univ. of Alberta, Edmonton,</a:t>
                      </a:r>
                    </a:p>
                    <a:p>
                      <a:pPr algn="just"/>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Alberta, Canada</a:t>
                      </a:r>
                      <a:endParaRPr lang="en-US" dirty="0">
                        <a:latin typeface="Times New Roman" panose="02020603050405020304" pitchFamily="18" charset="0"/>
                        <a:cs typeface="Times New Roman" panose="02020603050405020304" pitchFamily="18" charset="0"/>
                      </a:endParaRPr>
                    </a:p>
                  </a:txBody>
                  <a:tcPr/>
                </a:tc>
                <a:tc>
                  <a:txBody>
                    <a:bodyPr/>
                    <a:lstStyle/>
                    <a:p>
                      <a:pPr marL="285750" indent="-285750" algn="just">
                        <a:buFont typeface="Arial" panose="020B0604020202020204" pitchFamily="34" charset="0"/>
                        <a:buChar char="•"/>
                      </a:pPr>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 The objectives of the test was to observe the ultimate capacity of the wall and behavior of the boundary members under extreme loading conditions. The specimen reached its ultimate capacity at a deflection of seven times the yield deflection. The specimen displayed high elastic stiffness, high ductility and high dissipation energy.</a:t>
                      </a:r>
                      <a:endParaRPr lang="en-US" dirty="0">
                        <a:latin typeface="Times New Roman" panose="02020603050405020304" pitchFamily="18" charset="0"/>
                        <a:cs typeface="Times New Roman" panose="02020603050405020304" pitchFamily="18" charset="0"/>
                      </a:endParaRPr>
                    </a:p>
                  </a:txBody>
                  <a:tcPr/>
                </a:tc>
              </a:tr>
            </a:tbl>
          </a:graphicData>
        </a:graphic>
      </p:graphicFrame>
      <p:sp>
        <p:nvSpPr>
          <p:cNvPr id="2" name="Slide Number Placeholder 1"/>
          <p:cNvSpPr>
            <a:spLocks noGrp="1"/>
          </p:cNvSpPr>
          <p:nvPr>
            <p:ph type="sldNum" sz="quarter" idx="12"/>
          </p:nvPr>
        </p:nvSpPr>
        <p:spPr/>
        <p:txBody>
          <a:bodyPr/>
          <a:lstStyle/>
          <a:p>
            <a:fld id="{D57F1E4F-1CFF-5643-939E-217C01CDF565}" type="slidenum">
              <a:rPr lang="en-US" smtClean="0"/>
              <a:pPr/>
              <a:t>15</a:t>
            </a:fld>
            <a:endParaRPr lang="en-US" dirty="0"/>
          </a:p>
        </p:txBody>
      </p:sp>
    </p:spTree>
    <p:extLst>
      <p:ext uri="{BB962C8B-B14F-4D97-AF65-F5344CB8AC3E}">
        <p14:creationId xmlns:p14="http://schemas.microsoft.com/office/powerpoint/2010/main" val="367945515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2451717625"/>
              </p:ext>
            </p:extLst>
          </p:nvPr>
        </p:nvGraphicFramePr>
        <p:xfrm>
          <a:off x="773397" y="759934"/>
          <a:ext cx="10483196" cy="5488466"/>
        </p:xfrm>
        <a:graphic>
          <a:graphicData uri="http://schemas.openxmlformats.org/drawingml/2006/table">
            <a:tbl>
              <a:tblPr firstRow="1" bandRow="1">
                <a:tableStyleId>{BC89EF96-8CEA-46FF-86C4-4CE0E7609802}</a:tableStyleId>
              </a:tblPr>
              <a:tblGrid>
                <a:gridCol w="828589"/>
                <a:gridCol w="2805197"/>
                <a:gridCol w="3066552"/>
                <a:gridCol w="3782858"/>
              </a:tblGrid>
              <a:tr h="2645252">
                <a:tc>
                  <a:txBody>
                    <a:bodyPr/>
                    <a:lstStyle/>
                    <a:p>
                      <a:r>
                        <a:rPr lang="en-US" b="0" dirty="0" smtClean="0">
                          <a:latin typeface="Times New Roman" panose="02020603050405020304" pitchFamily="18" charset="0"/>
                          <a:cs typeface="Times New Roman" panose="02020603050405020304" pitchFamily="18" charset="0"/>
                        </a:rPr>
                        <a:t>14</a:t>
                      </a:r>
                      <a:endParaRPr lang="en-US" b="0" dirty="0">
                        <a:latin typeface="Times New Roman" panose="02020603050405020304" pitchFamily="18" charset="0"/>
                        <a:cs typeface="Times New Roman" panose="02020603050405020304" pitchFamily="18" charset="0"/>
                      </a:endParaRPr>
                    </a:p>
                  </a:txBody>
                  <a:tcPr/>
                </a:tc>
                <a:tc>
                  <a:txBody>
                    <a:bodyPr/>
                    <a:lstStyle/>
                    <a:p>
                      <a:pPr algn="just"/>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Dipti Ranjan Sahoo, Balsher Singh Sidhu, and Arunesh Kumar</a:t>
                      </a:r>
                      <a:endParaRPr lang="en-US" dirty="0">
                        <a:latin typeface="Times New Roman" panose="02020603050405020304" pitchFamily="18" charset="0"/>
                        <a:cs typeface="Times New Roman" panose="02020603050405020304" pitchFamily="18" charset="0"/>
                      </a:endParaRPr>
                    </a:p>
                  </a:txBody>
                  <a:tcPr/>
                </a:tc>
                <a:tc>
                  <a:txBody>
                    <a:bodyPr/>
                    <a:lstStyle/>
                    <a:p>
                      <a:pPr algn="l"/>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“Behavior of Unstiffened Steel Plate Shear Wall with Simple Beam-to-column connections and Flexible Boundary Elements”</a:t>
                      </a:r>
                      <a:r>
                        <a:rPr lang="en-US" sz="1800" b="0" i="0" u="none" strike="noStrike" kern="1200" baseline="0" dirty="0" smtClean="0">
                          <a:solidFill>
                            <a:schemeClr val="tx1"/>
                          </a:solidFill>
                          <a:latin typeface="+mn-lt"/>
                          <a:ea typeface="+mn-ea"/>
                          <a:cs typeface="+mn-cs"/>
                        </a:rPr>
                        <a:t> </a:t>
                      </a:r>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International Journal of Steel Structures</a:t>
                      </a:r>
                      <a:endParaRPr lang="en-US"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sz="1800" b="0" i="0" u="none" strike="noStrike" kern="1200" baseline="0" dirty="0" smtClean="0">
                          <a:solidFill>
                            <a:schemeClr val="tx1"/>
                          </a:solidFill>
                          <a:latin typeface="Times New Roman" panose="02020603050405020304" pitchFamily="18" charset="0"/>
                          <a:ea typeface="+mn-ea"/>
                          <a:cs typeface="Times New Roman" panose="02020603050405020304" pitchFamily="18" charset="0"/>
                        </a:rPr>
                        <a:t>This study investigates the effect of type of beam-to-column connections on the overall performance of steel plate shear wall systems under lateral loading condition</a:t>
                      </a:r>
                      <a:r>
                        <a:rPr lang="en-US" sz="1800" b="0" i="0" u="none" strike="noStrike" kern="1200" baseline="0" dirty="0" smtClean="0">
                          <a:solidFill>
                            <a:schemeClr val="tx1"/>
                          </a:solidFill>
                          <a:latin typeface="+mn-lt"/>
                          <a:ea typeface="+mn-ea"/>
                          <a:cs typeface="+mn-cs"/>
                        </a:rPr>
                        <a:t>.</a:t>
                      </a:r>
                      <a:endParaRPr lang="en-US" dirty="0"/>
                    </a:p>
                  </a:txBody>
                  <a:tcPr/>
                </a:tc>
              </a:tr>
              <a:tr h="2843214">
                <a:tc>
                  <a:txBody>
                    <a:bodyPr/>
                    <a:lstStyle/>
                    <a:p>
                      <a:r>
                        <a:rPr lang="en-US" b="0" dirty="0" smtClean="0">
                          <a:latin typeface="Times New Roman" panose="02020603050405020304" pitchFamily="18" charset="0"/>
                          <a:cs typeface="Times New Roman" panose="02020603050405020304" pitchFamily="18" charset="0"/>
                        </a:rPr>
                        <a:t>15</a:t>
                      </a:r>
                      <a:endParaRPr lang="en-US" b="0" dirty="0">
                        <a:latin typeface="Times New Roman" panose="02020603050405020304" pitchFamily="18" charset="0"/>
                        <a:cs typeface="Times New Roman" panose="02020603050405020304" pitchFamily="18" charset="0"/>
                      </a:endParaRPr>
                    </a:p>
                  </a:txBody>
                  <a:tcP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en-US" dirty="0" smtClean="0">
                          <a:latin typeface="Times New Roman" panose="02020603050405020304" pitchFamily="18" charset="0"/>
                          <a:cs typeface="Times New Roman" panose="02020603050405020304" pitchFamily="18" charset="0"/>
                        </a:rPr>
                        <a:t>Anjan K. Bhowmick , Gilbert Y. Grondin , Robert G. Driver</a:t>
                      </a:r>
                    </a:p>
                    <a:p>
                      <a:pPr algn="just"/>
                      <a:endParaRPr lang="en-US" dirty="0">
                        <a:latin typeface="Times New Roman" panose="02020603050405020304" pitchFamily="18" charset="0"/>
                        <a:cs typeface="Times New Roman" panose="02020603050405020304" pitchFamily="18" charset="0"/>
                      </a:endParaRPr>
                    </a:p>
                  </a:txBody>
                  <a:tcPr/>
                </a:tc>
                <a:tc>
                  <a:txBody>
                    <a:bodyPr/>
                    <a:lstStyle/>
                    <a:p>
                      <a:pPr algn="l"/>
                      <a:r>
                        <a:rPr lang="en-US" dirty="0" smtClean="0">
                          <a:latin typeface="Times New Roman" panose="02020603050405020304" pitchFamily="18" charset="0"/>
                          <a:cs typeface="Times New Roman" panose="02020603050405020304" pitchFamily="18" charset="0"/>
                        </a:rPr>
                        <a:t>“Nonlinear seismic analysis of perforated steel plate shear walls” Journal of Constructional Steel Research</a:t>
                      </a:r>
                    </a:p>
                  </a:txBody>
                  <a:tcPr/>
                </a:tc>
                <a:tc>
                  <a:txBody>
                    <a:bodyPr/>
                    <a:lstStyle/>
                    <a:p>
                      <a:pPr marL="285750" indent="-285750" algn="just">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The behaviour of unstiffened steel plate shear walls with circular perforations in the infill plates is examined. A</a:t>
                      </a:r>
                      <a:r>
                        <a:rPr lang="en-US" baseline="0" dirty="0" smtClean="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shear strength model of the infill plate with multiple circular openings is proposed based on a strip model.</a:t>
                      </a:r>
                      <a:endParaRPr lang="en-US" dirty="0">
                        <a:latin typeface="Times New Roman" panose="02020603050405020304" pitchFamily="18" charset="0"/>
                        <a:cs typeface="Times New Roman" panose="02020603050405020304" pitchFamily="18" charset="0"/>
                      </a:endParaRPr>
                    </a:p>
                  </a:txBody>
                  <a:tcPr/>
                </a:tc>
              </a:tr>
            </a:tbl>
          </a:graphicData>
        </a:graphic>
      </p:graphicFrame>
      <p:sp>
        <p:nvSpPr>
          <p:cNvPr id="2" name="Slide Number Placeholder 1"/>
          <p:cNvSpPr>
            <a:spLocks noGrp="1"/>
          </p:cNvSpPr>
          <p:nvPr>
            <p:ph type="sldNum" sz="quarter" idx="12"/>
          </p:nvPr>
        </p:nvSpPr>
        <p:spPr/>
        <p:txBody>
          <a:bodyPr/>
          <a:lstStyle/>
          <a:p>
            <a:fld id="{D57F1E4F-1CFF-5643-939E-217C01CDF565}" type="slidenum">
              <a:rPr lang="en-US" smtClean="0"/>
              <a:pPr/>
              <a:t>16</a:t>
            </a:fld>
            <a:endParaRPr lang="en-US" dirty="0"/>
          </a:p>
        </p:txBody>
      </p:sp>
    </p:spTree>
    <p:extLst>
      <p:ext uri="{BB962C8B-B14F-4D97-AF65-F5344CB8AC3E}">
        <p14:creationId xmlns:p14="http://schemas.microsoft.com/office/powerpoint/2010/main" val="236678216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Findings from literature review</a:t>
            </a:r>
            <a:endParaRPr lang="en-US" dirty="0"/>
          </a:p>
        </p:txBody>
      </p:sp>
      <p:sp>
        <p:nvSpPr>
          <p:cNvPr id="5" name="Content Placeholder 4"/>
          <p:cNvSpPr>
            <a:spLocks noGrp="1"/>
          </p:cNvSpPr>
          <p:nvPr>
            <p:ph idx="1"/>
          </p:nvPr>
        </p:nvSpPr>
        <p:spPr/>
        <p:txBody>
          <a:bodyPr/>
          <a:lstStyle/>
          <a:p>
            <a:pPr algn="just">
              <a:lnSpc>
                <a:spcPct val="150000"/>
              </a:lnSpc>
            </a:pPr>
            <a:r>
              <a:rPr lang="en-US" dirty="0">
                <a:latin typeface="Times New Roman" panose="02020603050405020304" pitchFamily="18" charset="0"/>
                <a:cs typeface="Times New Roman" panose="02020603050405020304" pitchFamily="18" charset="0"/>
              </a:rPr>
              <a:t>When a lateral load applied on SPSW more demand </a:t>
            </a:r>
            <a:r>
              <a:rPr lang="en-US" dirty="0" smtClean="0">
                <a:latin typeface="Times New Roman" panose="02020603050405020304" pitchFamily="18" charset="0"/>
                <a:cs typeface="Times New Roman" panose="02020603050405020304" pitchFamily="18" charset="0"/>
              </a:rPr>
              <a:t>is produced </a:t>
            </a:r>
            <a:r>
              <a:rPr lang="en-US" dirty="0">
                <a:latin typeface="Times New Roman" panose="02020603050405020304" pitchFamily="18" charset="0"/>
                <a:cs typeface="Times New Roman" panose="02020603050405020304" pitchFamily="18" charset="0"/>
              </a:rPr>
              <a:t>on </a:t>
            </a:r>
            <a:r>
              <a:rPr lang="en-US" dirty="0" smtClean="0">
                <a:latin typeface="Times New Roman" panose="02020603050405020304" pitchFamily="18" charset="0"/>
                <a:cs typeface="Times New Roman" panose="02020603050405020304" pitchFamily="18" charset="0"/>
              </a:rPr>
              <a:t>boundary elements .So </a:t>
            </a:r>
            <a:r>
              <a:rPr lang="en-US" dirty="0">
                <a:latin typeface="Times New Roman" panose="02020603050405020304" pitchFamily="18" charset="0"/>
                <a:cs typeface="Times New Roman" panose="02020603050405020304" pitchFamily="18" charset="0"/>
              </a:rPr>
              <a:t>in order </a:t>
            </a:r>
            <a:r>
              <a:rPr lang="en-US" dirty="0" smtClean="0">
                <a:latin typeface="Times New Roman" panose="02020603050405020304" pitchFamily="18" charset="0"/>
                <a:cs typeface="Times New Roman" panose="02020603050405020304" pitchFamily="18" charset="0"/>
              </a:rPr>
              <a:t>to strengthen them ,adoption </a:t>
            </a:r>
            <a:r>
              <a:rPr lang="en-US" dirty="0">
                <a:latin typeface="Times New Roman" panose="02020603050405020304" pitchFamily="18" charset="0"/>
                <a:cs typeface="Times New Roman" panose="02020603050405020304" pitchFamily="18" charset="0"/>
              </a:rPr>
              <a:t>of large cross-section </a:t>
            </a:r>
            <a:r>
              <a:rPr lang="en-US" dirty="0" smtClean="0">
                <a:latin typeface="Times New Roman" panose="02020603050405020304" pitchFamily="18" charset="0"/>
                <a:cs typeface="Times New Roman" panose="02020603050405020304" pitchFamily="18" charset="0"/>
              </a:rPr>
              <a:t>profiles are required. </a:t>
            </a:r>
          </a:p>
          <a:p>
            <a:pPr algn="just">
              <a:lnSpc>
                <a:spcPct val="150000"/>
              </a:lnSpc>
            </a:pPr>
            <a:r>
              <a:rPr lang="en-US" dirty="0" smtClean="0">
                <a:latin typeface="Times New Roman" panose="02020603050405020304" pitchFamily="18" charset="0"/>
                <a:cs typeface="Times New Roman" panose="02020603050405020304" pitchFamily="18" charset="0"/>
              </a:rPr>
              <a:t>When  perforations are introduced in the steel plate, </a:t>
            </a:r>
            <a:r>
              <a:rPr lang="en-US" dirty="0">
                <a:latin typeface="Times New Roman" panose="02020603050405020304" pitchFamily="18" charset="0"/>
                <a:cs typeface="Times New Roman" panose="02020603050405020304" pitchFamily="18" charset="0"/>
              </a:rPr>
              <a:t>the tension field will reduce which will limit the demand on surrounding frames </a:t>
            </a:r>
          </a:p>
        </p:txBody>
      </p:sp>
      <p:sp>
        <p:nvSpPr>
          <p:cNvPr id="3" name="Slide Number Placeholder 2"/>
          <p:cNvSpPr>
            <a:spLocks noGrp="1"/>
          </p:cNvSpPr>
          <p:nvPr>
            <p:ph type="sldNum" sz="quarter" idx="12"/>
          </p:nvPr>
        </p:nvSpPr>
        <p:spPr/>
        <p:txBody>
          <a:bodyPr/>
          <a:lstStyle/>
          <a:p>
            <a:fld id="{D57F1E4F-1CFF-5643-939E-217C01CDF565}" type="slidenum">
              <a:rPr lang="en-US" smtClean="0"/>
              <a:pPr/>
              <a:t>17</a:t>
            </a:fld>
            <a:endParaRPr lang="en-US" dirty="0"/>
          </a:p>
        </p:txBody>
      </p:sp>
    </p:spTree>
    <p:extLst>
      <p:ext uri="{BB962C8B-B14F-4D97-AF65-F5344CB8AC3E}">
        <p14:creationId xmlns:p14="http://schemas.microsoft.com/office/powerpoint/2010/main" val="194891314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785611"/>
            <a:ext cx="9601196" cy="1056068"/>
          </a:xfrm>
        </p:spPr>
        <p:txBody>
          <a:bodyPr>
            <a:normAutofit fontScale="90000"/>
          </a:bodyPr>
          <a:lstStyle/>
          <a:p>
            <a:r>
              <a:rPr lang="en-US" dirty="0"/>
              <a:t> </a:t>
            </a:r>
            <a:r>
              <a:rPr lang="en-US" dirty="0">
                <a:latin typeface="Times New Roman" panose="02020603050405020304" pitchFamily="18" charset="0"/>
                <a:cs typeface="Times New Roman" panose="02020603050405020304" pitchFamily="18" charset="0"/>
              </a:rPr>
              <a:t>VALIDATION</a:t>
            </a:r>
            <a:r>
              <a:rPr lang="en-US" dirty="0" smtClean="0"/>
              <a:t>                 </a:t>
            </a:r>
            <a:br>
              <a:rPr lang="en-US" dirty="0" smtClean="0"/>
            </a:br>
            <a:endParaRPr lang="en-US" sz="4000" dirty="0">
              <a:latin typeface="Times New Roman" panose="02020603050405020304" pitchFamily="18" charset="0"/>
              <a:cs typeface="Times New Roman" panose="02020603050405020304" pitchFamily="18" charset="0"/>
            </a:endParaRPr>
          </a:p>
        </p:txBody>
      </p:sp>
      <p:sp>
        <p:nvSpPr>
          <p:cNvPr id="4" name="Content Placeholder 3"/>
          <p:cNvSpPr>
            <a:spLocks noGrp="1"/>
          </p:cNvSpPr>
          <p:nvPr>
            <p:ph idx="1"/>
          </p:nvPr>
        </p:nvSpPr>
        <p:spPr>
          <a:xfrm>
            <a:off x="904926" y="1690688"/>
            <a:ext cx="10352618" cy="4557712"/>
          </a:xfrm>
        </p:spPr>
        <p:txBody>
          <a:bodyPr>
            <a:normAutofit/>
          </a:bodyPr>
          <a:lstStyle/>
          <a:p>
            <a:pPr marL="0" indent="0">
              <a:buNone/>
            </a:pPr>
            <a:r>
              <a:rPr lang="en-US" sz="2400" dirty="0" smtClean="0">
                <a:latin typeface="Times New Roman" panose="02020603050405020304" pitchFamily="18" charset="0"/>
                <a:cs typeface="Times New Roman" panose="02020603050405020304" pitchFamily="18" charset="0"/>
              </a:rPr>
              <a:t>Journal :</a:t>
            </a:r>
          </a:p>
          <a:p>
            <a:pPr marL="0" indent="0">
              <a:buNone/>
            </a:pPr>
            <a:endParaRPr lang="en-US" sz="2400" dirty="0" smtClean="0">
              <a:latin typeface="Times New Roman" panose="02020603050405020304" pitchFamily="18" charset="0"/>
              <a:cs typeface="Times New Roman" panose="02020603050405020304" pitchFamily="18" charset="0"/>
            </a:endParaRPr>
          </a:p>
          <a:p>
            <a:pPr marL="120650" indent="0" algn="just">
              <a:buNone/>
            </a:pPr>
            <a:r>
              <a:rPr lang="en-US" sz="2400" dirty="0" smtClean="0">
                <a:solidFill>
                  <a:srgbClr val="000000"/>
                </a:solidFill>
                <a:latin typeface="Times New Roman" panose="02020603050405020304" pitchFamily="18" charset="0"/>
                <a:cs typeface="Times New Roman" panose="02020603050405020304" pitchFamily="18" charset="0"/>
              </a:rPr>
              <a:t>Perforated </a:t>
            </a:r>
            <a:r>
              <a:rPr lang="en-US" sz="2400" dirty="0">
                <a:solidFill>
                  <a:srgbClr val="000000"/>
                </a:solidFill>
                <a:latin typeface="Times New Roman" panose="02020603050405020304" pitchFamily="18" charset="0"/>
                <a:cs typeface="Times New Roman" panose="02020603050405020304" pitchFamily="18" charset="0"/>
              </a:rPr>
              <a:t>metal shear panels as bracing devices </a:t>
            </a:r>
            <a:r>
              <a:rPr lang="en-US" sz="2400" dirty="0" smtClean="0">
                <a:solidFill>
                  <a:srgbClr val="000000"/>
                </a:solidFill>
                <a:latin typeface="Times New Roman" panose="02020603050405020304" pitchFamily="18" charset="0"/>
                <a:cs typeface="Times New Roman" panose="02020603050405020304" pitchFamily="18" charset="0"/>
              </a:rPr>
              <a:t>of seismic-resistant            structures </a:t>
            </a:r>
            <a:r>
              <a:rPr lang="en-US" dirty="0" smtClean="0">
                <a:solidFill>
                  <a:srgbClr val="000000"/>
                </a:solidFill>
                <a:latin typeface="Times New Roman" panose="02020603050405020304" pitchFamily="18" charset="0"/>
                <a:cs typeface="Times New Roman" panose="02020603050405020304" pitchFamily="18" charset="0"/>
              </a:rPr>
              <a:t>by</a:t>
            </a:r>
            <a:r>
              <a:rPr lang="en-US" sz="2400" dirty="0" smtClean="0">
                <a:solidFill>
                  <a:srgbClr val="000000"/>
                </a:solidFill>
                <a:latin typeface="Times New Roman" panose="02020603050405020304" pitchFamily="18" charset="0"/>
                <a:cs typeface="Times New Roman" panose="02020603050405020304" pitchFamily="18" charset="0"/>
              </a:rPr>
              <a:t> </a:t>
            </a:r>
            <a:r>
              <a:rPr lang="it-IT" sz="2400" dirty="0" smtClean="0">
                <a:solidFill>
                  <a:srgbClr val="000000"/>
                </a:solidFill>
                <a:latin typeface="Times New Roman" panose="02020603050405020304" pitchFamily="18" charset="0"/>
                <a:cs typeface="Times New Roman" panose="02020603050405020304" pitchFamily="18" charset="0"/>
              </a:rPr>
              <a:t>A. Formisano et al , </a:t>
            </a:r>
            <a:r>
              <a:rPr lang="it-IT" sz="2400" dirty="0">
                <a:solidFill>
                  <a:srgbClr val="000000"/>
                </a:solidFill>
                <a:latin typeface="Times New Roman" panose="02020603050405020304" pitchFamily="18" charset="0"/>
                <a:cs typeface="Times New Roman" panose="02020603050405020304" pitchFamily="18" charset="0"/>
              </a:rPr>
              <a:t>L. </a:t>
            </a:r>
            <a:r>
              <a:rPr lang="it-IT" sz="2400" dirty="0" smtClean="0">
                <a:solidFill>
                  <a:srgbClr val="000000"/>
                </a:solidFill>
                <a:latin typeface="Times New Roman" panose="02020603050405020304" pitchFamily="18" charset="0"/>
                <a:cs typeface="Times New Roman" panose="02020603050405020304" pitchFamily="18" charset="0"/>
              </a:rPr>
              <a:t>Lombardi et  al, </a:t>
            </a:r>
            <a:r>
              <a:rPr lang="it-IT" sz="2400" dirty="0">
                <a:solidFill>
                  <a:srgbClr val="000000"/>
                </a:solidFill>
                <a:latin typeface="Times New Roman" panose="02020603050405020304" pitchFamily="18" charset="0"/>
                <a:cs typeface="Times New Roman" panose="02020603050405020304" pitchFamily="18" charset="0"/>
              </a:rPr>
              <a:t>F.M. </a:t>
            </a:r>
            <a:r>
              <a:rPr lang="it-IT" sz="2400" dirty="0" smtClean="0">
                <a:solidFill>
                  <a:srgbClr val="000000"/>
                </a:solidFill>
                <a:latin typeface="Times New Roman" panose="02020603050405020304" pitchFamily="18" charset="0"/>
                <a:cs typeface="Times New Roman" panose="02020603050405020304" pitchFamily="18" charset="0"/>
              </a:rPr>
              <a:t>Mazzolani et al (2016) ,                         </a:t>
            </a:r>
            <a:r>
              <a:rPr lang="it-IT" sz="2400" dirty="0">
                <a:solidFill>
                  <a:srgbClr val="000000"/>
                </a:solidFill>
                <a:latin typeface="Times New Roman" panose="02020603050405020304" pitchFamily="18" charset="0"/>
                <a:cs typeface="Times New Roman" panose="02020603050405020304" pitchFamily="18" charset="0"/>
              </a:rPr>
              <a:t>E</a:t>
            </a:r>
            <a:r>
              <a:rPr lang="it-IT" sz="2400" dirty="0" smtClean="0">
                <a:solidFill>
                  <a:srgbClr val="000000"/>
                </a:solidFill>
                <a:latin typeface="Times New Roman" panose="02020603050405020304" pitchFamily="18" charset="0"/>
                <a:cs typeface="Times New Roman" panose="02020603050405020304" pitchFamily="18" charset="0"/>
              </a:rPr>
              <a:t>lsevier</a:t>
            </a:r>
          </a:p>
          <a:p>
            <a:r>
              <a:rPr lang="en-US" sz="2400" dirty="0" smtClean="0">
                <a:latin typeface="Times New Roman" panose="02020603050405020304" pitchFamily="18" charset="0"/>
                <a:cs typeface="Times New Roman" panose="02020603050405020304" pitchFamily="18" charset="0"/>
              </a:rPr>
              <a:t> Infill plate dimensions : 500×500×0.7mm</a:t>
            </a:r>
          </a:p>
          <a:p>
            <a:r>
              <a:rPr lang="en-US" sz="2400" dirty="0" smtClean="0">
                <a:latin typeface="Times New Roman" panose="02020603050405020304" pitchFamily="18" charset="0"/>
                <a:cs typeface="Times New Roman" panose="02020603050405020304" pitchFamily="18" charset="0"/>
              </a:rPr>
              <a:t>Vertical and horizontal boundary elements : UPN 120</a:t>
            </a:r>
          </a:p>
          <a:p>
            <a:endParaRPr lang="en-US" sz="2800"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D57F1E4F-1CFF-5643-939E-217C01CDF565}" type="slidenum">
              <a:rPr lang="en-US" smtClean="0"/>
              <a:pPr/>
              <a:t>18</a:t>
            </a:fld>
            <a:endParaRPr lang="en-US" dirty="0"/>
          </a:p>
        </p:txBody>
      </p:sp>
    </p:spTree>
    <p:extLst>
      <p:ext uri="{BB962C8B-B14F-4D97-AF65-F5344CB8AC3E}">
        <p14:creationId xmlns:p14="http://schemas.microsoft.com/office/powerpoint/2010/main" val="33573265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dirty="0" smtClean="0">
                <a:latin typeface="Times New Roman" panose="02020603050405020304" pitchFamily="18" charset="0"/>
                <a:cs typeface="Times New Roman" panose="02020603050405020304" pitchFamily="18" charset="0"/>
              </a:rPr>
              <a:t>MATERIALS USED</a:t>
            </a:r>
            <a:endParaRPr lang="en-US" sz="40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r>
              <a:rPr lang="en-US" sz="2400" dirty="0" smtClean="0">
                <a:latin typeface="Times New Roman" panose="02020603050405020304" pitchFamily="18" charset="0"/>
                <a:cs typeface="Times New Roman" panose="02020603050405020304" pitchFamily="18" charset="0"/>
              </a:rPr>
              <a:t>Boundary frame members A572 GRADE 50</a:t>
            </a:r>
          </a:p>
          <a:p>
            <a:r>
              <a:rPr lang="en-US" sz="2400" dirty="0">
                <a:latin typeface="Times New Roman" panose="02020603050405020304" pitchFamily="18" charset="0"/>
                <a:cs typeface="Times New Roman" panose="02020603050405020304" pitchFamily="18" charset="0"/>
              </a:rPr>
              <a:t>infill plate was </a:t>
            </a:r>
            <a:r>
              <a:rPr lang="en-US" sz="2400" dirty="0" smtClean="0">
                <a:latin typeface="Times New Roman" panose="02020603050405020304" pitchFamily="18" charset="0"/>
                <a:cs typeface="Times New Roman" panose="02020603050405020304" pitchFamily="18" charset="0"/>
              </a:rPr>
              <a:t>ASTM A36 steel</a:t>
            </a:r>
          </a:p>
          <a:p>
            <a:endParaRPr lang="en-US" sz="24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D57F1E4F-1CFF-5643-939E-217C01CDF565}" type="slidenum">
              <a:rPr lang="en-US" smtClean="0"/>
              <a:pPr/>
              <a:t>19</a:t>
            </a:fld>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2813263727"/>
              </p:ext>
            </p:extLst>
          </p:nvPr>
        </p:nvGraphicFramePr>
        <p:xfrm>
          <a:off x="1505867" y="3651096"/>
          <a:ext cx="9184944" cy="2095956"/>
        </p:xfrm>
        <a:graphic>
          <a:graphicData uri="http://schemas.openxmlformats.org/drawingml/2006/table">
            <a:tbl>
              <a:tblPr firstRow="1" bandRow="1">
                <a:tableStyleId>{5C22544A-7EE6-4342-B048-85BDC9FD1C3A}</a:tableStyleId>
              </a:tblPr>
              <a:tblGrid>
                <a:gridCol w="3061648"/>
                <a:gridCol w="3061648"/>
                <a:gridCol w="3061648"/>
              </a:tblGrid>
              <a:tr h="698652">
                <a:tc>
                  <a:txBody>
                    <a:bodyPr/>
                    <a:lstStyle/>
                    <a:p>
                      <a:pPr algn="ctr"/>
                      <a:r>
                        <a:rPr lang="en-US" dirty="0" smtClean="0">
                          <a:latin typeface="Times New Roman" panose="02020603050405020304" pitchFamily="18" charset="0"/>
                          <a:cs typeface="Times New Roman" panose="02020603050405020304" pitchFamily="18" charset="0"/>
                        </a:rPr>
                        <a:t>Grade</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Yield</a:t>
                      </a:r>
                      <a:r>
                        <a:rPr lang="en-US" baseline="0" dirty="0" smtClean="0">
                          <a:latin typeface="Times New Roman" panose="02020603050405020304" pitchFamily="18" charset="0"/>
                          <a:cs typeface="Times New Roman" panose="02020603050405020304" pitchFamily="18" charset="0"/>
                        </a:rPr>
                        <a:t> strength(Mpa)</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Tensile strength(Mpa)</a:t>
                      </a:r>
                      <a:endParaRPr lang="en-US" dirty="0">
                        <a:latin typeface="Times New Roman" panose="02020603050405020304" pitchFamily="18" charset="0"/>
                        <a:cs typeface="Times New Roman" panose="02020603050405020304" pitchFamily="18" charset="0"/>
                      </a:endParaRPr>
                    </a:p>
                  </a:txBody>
                  <a:tcPr/>
                </a:tc>
              </a:tr>
              <a:tr h="698652">
                <a:tc>
                  <a:txBody>
                    <a:bodyPr/>
                    <a:lstStyle/>
                    <a:p>
                      <a:pPr algn="ctr"/>
                      <a:r>
                        <a:rPr lang="en-US" dirty="0" smtClean="0">
                          <a:latin typeface="Times New Roman" panose="02020603050405020304" pitchFamily="18" charset="0"/>
                          <a:cs typeface="Times New Roman" panose="02020603050405020304" pitchFamily="18" charset="0"/>
                        </a:rPr>
                        <a:t>A572</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390</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450</a:t>
                      </a:r>
                      <a:endParaRPr lang="en-US" dirty="0">
                        <a:latin typeface="Times New Roman" panose="02020603050405020304" pitchFamily="18" charset="0"/>
                        <a:cs typeface="Times New Roman" panose="02020603050405020304" pitchFamily="18" charset="0"/>
                      </a:endParaRPr>
                    </a:p>
                  </a:txBody>
                  <a:tcPr/>
                </a:tc>
              </a:tr>
              <a:tr h="698652">
                <a:tc>
                  <a:txBody>
                    <a:bodyPr/>
                    <a:lstStyle/>
                    <a:p>
                      <a:pPr algn="ctr"/>
                      <a:r>
                        <a:rPr lang="en-US" dirty="0" smtClean="0">
                          <a:latin typeface="Times New Roman" panose="02020603050405020304" pitchFamily="18" charset="0"/>
                          <a:cs typeface="Times New Roman" panose="02020603050405020304" pitchFamily="18" charset="0"/>
                        </a:rPr>
                        <a:t>A36</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250</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400-550</a:t>
                      </a:r>
                      <a:endParaRPr lang="en-US" dirty="0">
                        <a:latin typeface="Times New Roman" panose="02020603050405020304" pitchFamily="18" charset="0"/>
                        <a:cs typeface="Times New Roman" panose="02020603050405020304" pitchFamily="18" charset="0"/>
                      </a:endParaRPr>
                    </a:p>
                  </a:txBody>
                  <a:tcPr/>
                </a:tc>
              </a:tr>
            </a:tbl>
          </a:graphicData>
        </a:graphic>
      </p:graphicFrame>
    </p:spTree>
    <p:extLst>
      <p:ext uri="{BB962C8B-B14F-4D97-AF65-F5344CB8AC3E}">
        <p14:creationId xmlns:p14="http://schemas.microsoft.com/office/powerpoint/2010/main" val="218610302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13562" y="876573"/>
            <a:ext cx="8911687" cy="1280890"/>
          </a:xfrm>
        </p:spPr>
        <p:txBody>
          <a:bodyPr>
            <a:normAutofit/>
          </a:bodyPr>
          <a:lstStyle/>
          <a:p>
            <a:r>
              <a:rPr lang="en-US" sz="4400" dirty="0" smtClean="0">
                <a:latin typeface="Times New Roman" panose="02020603050405020304" pitchFamily="18" charset="0"/>
                <a:cs typeface="Times New Roman" panose="02020603050405020304" pitchFamily="18" charset="0"/>
              </a:rPr>
              <a:t>    INTRODUCTION</a:t>
            </a:r>
            <a:endParaRPr lang="en-US" sz="44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102336" y="1783976"/>
            <a:ext cx="8909579" cy="4555462"/>
          </a:xfrm>
        </p:spPr>
        <p:txBody>
          <a:bodyPr>
            <a:normAutofit/>
          </a:bodyPr>
          <a:lstStyle/>
          <a:p>
            <a:endParaRPr lang="en-US" sz="2800" dirty="0" smtClean="0">
              <a:latin typeface="Times New Roman" pitchFamily="18" charset="0"/>
              <a:cs typeface="Times New Roman" pitchFamily="18" charset="0"/>
            </a:endParaRPr>
          </a:p>
          <a:p>
            <a:pPr algn="just">
              <a:lnSpc>
                <a:spcPct val="110000"/>
              </a:lnSpc>
            </a:pPr>
            <a:r>
              <a:rPr lang="en-US" sz="2600" dirty="0">
                <a:latin typeface="Times New Roman" panose="02020603050405020304" pitchFamily="18" charset="0"/>
                <a:cs typeface="Times New Roman" panose="02020603050405020304" pitchFamily="18" charset="0"/>
              </a:rPr>
              <a:t>Steel plate shear wall </a:t>
            </a:r>
            <a:r>
              <a:rPr lang="en-US" sz="2600" dirty="0" smtClean="0">
                <a:latin typeface="Times New Roman" panose="02020603050405020304" pitchFamily="18" charset="0"/>
                <a:cs typeface="Times New Roman" panose="02020603050405020304" pitchFamily="18" charset="0"/>
              </a:rPr>
              <a:t> </a:t>
            </a:r>
            <a:r>
              <a:rPr lang="en-US" sz="2600" dirty="0">
                <a:latin typeface="Times New Roman" panose="02020603050405020304" pitchFamily="18" charset="0"/>
                <a:cs typeface="Times New Roman" panose="02020603050405020304" pitchFamily="18" charset="0"/>
              </a:rPr>
              <a:t>systems are lateral force </a:t>
            </a:r>
            <a:r>
              <a:rPr lang="en-US" sz="2600" dirty="0" smtClean="0">
                <a:latin typeface="Times New Roman" panose="02020603050405020304" pitchFamily="18" charset="0"/>
                <a:cs typeface="Times New Roman" panose="02020603050405020304" pitchFamily="18" charset="0"/>
              </a:rPr>
              <a:t>resisting systems capable </a:t>
            </a:r>
            <a:r>
              <a:rPr lang="en-US" sz="2600" dirty="0">
                <a:latin typeface="Times New Roman" panose="02020603050405020304" pitchFamily="18" charset="0"/>
                <a:cs typeface="Times New Roman" panose="02020603050405020304" pitchFamily="18" charset="0"/>
              </a:rPr>
              <a:t>of resisting induced forces by </a:t>
            </a:r>
            <a:r>
              <a:rPr lang="en-US" sz="2600" dirty="0" smtClean="0">
                <a:latin typeface="Times New Roman" panose="02020603050405020304" pitchFamily="18" charset="0"/>
                <a:cs typeface="Times New Roman" panose="02020603050405020304" pitchFamily="18" charset="0"/>
              </a:rPr>
              <a:t>earthquakes and </a:t>
            </a:r>
            <a:r>
              <a:rPr lang="en-US" sz="2600" dirty="0">
                <a:latin typeface="Times New Roman" panose="02020603050405020304" pitchFamily="18" charset="0"/>
                <a:cs typeface="Times New Roman" panose="02020603050405020304" pitchFamily="18" charset="0"/>
              </a:rPr>
              <a:t>preventing collapse of structures in high-risk seismic </a:t>
            </a:r>
            <a:r>
              <a:rPr lang="en-US" sz="2600" dirty="0" smtClean="0">
                <a:latin typeface="Times New Roman" panose="02020603050405020304" pitchFamily="18" charset="0"/>
                <a:cs typeface="Times New Roman" panose="02020603050405020304" pitchFamily="18" charset="0"/>
              </a:rPr>
              <a:t>zones.</a:t>
            </a:r>
          </a:p>
          <a:p>
            <a:pPr algn="just">
              <a:lnSpc>
                <a:spcPct val="110000"/>
              </a:lnSpc>
            </a:pPr>
            <a:r>
              <a:rPr lang="en-US" sz="2600" dirty="0" smtClean="0">
                <a:latin typeface="Times New Roman" panose="02020603050405020304" pitchFamily="18" charset="0"/>
                <a:cs typeface="Times New Roman" panose="02020603050405020304" pitchFamily="18" charset="0"/>
              </a:rPr>
              <a:t>Reduces la</a:t>
            </a:r>
            <a:r>
              <a:rPr lang="en-US" sz="2600" dirty="0">
                <a:latin typeface="Times New Roman" pitchFamily="18" charset="0"/>
                <a:cs typeface="Times New Roman" pitchFamily="18" charset="0"/>
              </a:rPr>
              <a:t>teral sway of the </a:t>
            </a:r>
            <a:r>
              <a:rPr lang="en-US" sz="2600" dirty="0" smtClean="0">
                <a:latin typeface="Times New Roman" pitchFamily="18" charset="0"/>
                <a:cs typeface="Times New Roman" pitchFamily="18" charset="0"/>
              </a:rPr>
              <a:t>building</a:t>
            </a:r>
          </a:p>
          <a:p>
            <a:pPr algn="just">
              <a:lnSpc>
                <a:spcPct val="110000"/>
              </a:lnSpc>
            </a:pPr>
            <a:r>
              <a:rPr lang="en-US" sz="2600" dirty="0" smtClean="0">
                <a:latin typeface="Times New Roman" pitchFamily="18" charset="0"/>
                <a:cs typeface="Times New Roman" pitchFamily="18" charset="0"/>
              </a:rPr>
              <a:t>Resist </a:t>
            </a:r>
            <a:r>
              <a:rPr lang="en-US" sz="2600" dirty="0">
                <a:latin typeface="Times New Roman" pitchFamily="18" charset="0"/>
                <a:cs typeface="Times New Roman" pitchFamily="18" charset="0"/>
              </a:rPr>
              <a:t>: Lateral loads , Seismic  loads , Vertical Forces(gravity)</a:t>
            </a:r>
          </a:p>
          <a:p>
            <a:pPr algn="just">
              <a:lnSpc>
                <a:spcPct val="110000"/>
              </a:lnSpc>
            </a:pPr>
            <a:r>
              <a:rPr lang="en-US" sz="2600" dirty="0" smtClean="0">
                <a:latin typeface="Times New Roman" pitchFamily="18" charset="0"/>
                <a:cs typeface="Times New Roman" pitchFamily="18" charset="0"/>
              </a:rPr>
              <a:t>Provide </a:t>
            </a:r>
            <a:r>
              <a:rPr lang="en-US" sz="2600" dirty="0">
                <a:latin typeface="Times New Roman" pitchFamily="18" charset="0"/>
                <a:cs typeface="Times New Roman" pitchFamily="18" charset="0"/>
              </a:rPr>
              <a:t>large strength and stiffness to buildings in the direction of their orientation</a:t>
            </a:r>
            <a:r>
              <a:rPr lang="en-US" sz="2600" dirty="0" smtClean="0">
                <a:latin typeface="Times New Roman" pitchFamily="18" charset="0"/>
                <a:cs typeface="Times New Roman" pitchFamily="18" charset="0"/>
              </a:rPr>
              <a:t>.</a:t>
            </a:r>
          </a:p>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2</a:t>
            </a:fld>
            <a:endParaRPr lang="en-US" dirty="0"/>
          </a:p>
        </p:txBody>
      </p:sp>
    </p:spTree>
    <p:extLst>
      <p:ext uri="{BB962C8B-B14F-4D97-AF65-F5344CB8AC3E}">
        <p14:creationId xmlns:p14="http://schemas.microsoft.com/office/powerpoint/2010/main" val="348721720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982132"/>
            <a:ext cx="9601196" cy="819775"/>
          </a:xfrm>
        </p:spPr>
        <p:txBody>
          <a:bodyPr/>
          <a:lstStyle/>
          <a:p>
            <a:pPr algn="ctr"/>
            <a:r>
              <a:rPr lang="en-US" dirty="0"/>
              <a:t> </a:t>
            </a:r>
            <a:r>
              <a:rPr lang="en-US" sz="4000" dirty="0">
                <a:latin typeface="Times New Roman" panose="02020603050405020304" pitchFamily="18" charset="0"/>
                <a:cs typeface="Times New Roman" panose="02020603050405020304" pitchFamily="18" charset="0"/>
              </a:rPr>
              <a:t>ELEMENTS USED </a:t>
            </a:r>
          </a:p>
        </p:txBody>
      </p:sp>
      <p:sp>
        <p:nvSpPr>
          <p:cNvPr id="3" name="Content Placeholder 2"/>
          <p:cNvSpPr>
            <a:spLocks noGrp="1"/>
          </p:cNvSpPr>
          <p:nvPr>
            <p:ph idx="1"/>
          </p:nvPr>
        </p:nvSpPr>
        <p:spPr>
          <a:xfrm>
            <a:off x="1532586" y="1801907"/>
            <a:ext cx="9556124" cy="4239456"/>
          </a:xfrm>
        </p:spPr>
        <p:txBody>
          <a:bodyPr/>
          <a:lstStyle/>
          <a:p>
            <a:endParaRPr lang="en-US" sz="2400" dirty="0" smtClean="0">
              <a:solidFill>
                <a:srgbClr val="FF0000"/>
              </a:solidFill>
              <a:latin typeface="Times New Roman" panose="02020603050405020304" pitchFamily="18" charset="0"/>
              <a:cs typeface="Times New Roman" panose="02020603050405020304" pitchFamily="18" charset="0"/>
            </a:endParaRPr>
          </a:p>
          <a:p>
            <a:endParaRPr lang="en-US" dirty="0">
              <a:solidFill>
                <a:srgbClr val="FF0000"/>
              </a:solidFill>
              <a:latin typeface="Times New Roman" panose="02020603050405020304" pitchFamily="18" charset="0"/>
              <a:cs typeface="Times New Roman" panose="02020603050405020304" pitchFamily="18" charset="0"/>
            </a:endParaRPr>
          </a:p>
          <a:p>
            <a:endParaRPr lang="en-US" sz="2400" dirty="0" smtClean="0">
              <a:solidFill>
                <a:srgbClr val="FF0000"/>
              </a:solidFill>
              <a:latin typeface="Times New Roman" panose="02020603050405020304" pitchFamily="18" charset="0"/>
              <a:cs typeface="Times New Roman" panose="02020603050405020304" pitchFamily="18" charset="0"/>
            </a:endParaRPr>
          </a:p>
          <a:p>
            <a:r>
              <a:rPr lang="en-US" sz="2400" dirty="0" smtClean="0">
                <a:solidFill>
                  <a:srgbClr val="FF0000"/>
                </a:solidFill>
                <a:latin typeface="Times New Roman" panose="02020603050405020304" pitchFamily="18" charset="0"/>
                <a:cs typeface="Times New Roman" panose="02020603050405020304" pitchFamily="18" charset="0"/>
              </a:rPr>
              <a:t>SHELL </a:t>
            </a:r>
            <a:r>
              <a:rPr lang="en-US" sz="2400" dirty="0">
                <a:solidFill>
                  <a:srgbClr val="FF0000"/>
                </a:solidFill>
                <a:latin typeface="Times New Roman" panose="02020603050405020304" pitchFamily="18" charset="0"/>
                <a:cs typeface="Times New Roman" panose="02020603050405020304" pitchFamily="18" charset="0"/>
              </a:rPr>
              <a:t>181</a:t>
            </a:r>
            <a:r>
              <a:rPr lang="en-US" sz="2400" dirty="0">
                <a:latin typeface="Times New Roman" panose="02020603050405020304" pitchFamily="18" charset="0"/>
                <a:cs typeface="Times New Roman" panose="02020603050405020304" pitchFamily="18" charset="0"/>
              </a:rPr>
              <a:t>: 4 </a:t>
            </a:r>
            <a:r>
              <a:rPr lang="en-US" sz="2400" dirty="0" err="1" smtClean="0">
                <a:latin typeface="Times New Roman" panose="02020603050405020304" pitchFamily="18" charset="0"/>
                <a:cs typeface="Times New Roman" panose="02020603050405020304" pitchFamily="18" charset="0"/>
              </a:rPr>
              <a:t>noded</a:t>
            </a:r>
            <a:r>
              <a:rPr lang="en-US" sz="2400" dirty="0" smtClean="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structural shell,4 nodes,3D space, DOF:UX,UY,UZ,ROTX,ROTY,ROTZ</a:t>
            </a:r>
          </a:p>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20</a:t>
            </a:fld>
            <a:endParaRPr lang="en-US" dirty="0"/>
          </a:p>
        </p:txBody>
      </p:sp>
      <p:pic>
        <p:nvPicPr>
          <p:cNvPr id="4" name="Picture 4"/>
          <p:cNvPicPr>
            <a:picLocks noChangeAspect="1" noChangeArrowheads="1"/>
          </p:cNvPicPr>
          <p:nvPr/>
        </p:nvPicPr>
        <p:blipFill>
          <a:blip r:embed="rId3"/>
          <a:srcRect/>
          <a:stretch>
            <a:fillRect/>
          </a:stretch>
        </p:blipFill>
        <p:spPr bwMode="auto">
          <a:xfrm>
            <a:off x="8368551" y="4295089"/>
            <a:ext cx="2528047" cy="1264023"/>
          </a:xfrm>
          <a:prstGeom prst="rect">
            <a:avLst/>
          </a:prstGeom>
          <a:noFill/>
          <a:ln w="9525">
            <a:noFill/>
            <a:miter lim="800000"/>
            <a:headEnd/>
            <a:tailEnd/>
          </a:ln>
          <a:effectLst/>
        </p:spPr>
      </p:pic>
    </p:spTree>
    <p:extLst>
      <p:ext uri="{BB962C8B-B14F-4D97-AF65-F5344CB8AC3E}">
        <p14:creationId xmlns:p14="http://schemas.microsoft.com/office/powerpoint/2010/main" val="13519148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699" y="326231"/>
            <a:ext cx="10533346" cy="1320800"/>
          </a:xfrm>
        </p:spPr>
        <p:txBody>
          <a:bodyPr/>
          <a:lstStyle/>
          <a:p>
            <a:pPr algn="ctr"/>
            <a:r>
              <a:rPr lang="en-US" b="1" dirty="0" smtClean="0"/>
              <a:t>     </a:t>
            </a:r>
            <a:r>
              <a:rPr lang="en-US" sz="4000" dirty="0" smtClean="0">
                <a:latin typeface="Times New Roman" panose="02020603050405020304" pitchFamily="18" charset="0"/>
                <a:cs typeface="Times New Roman" panose="02020603050405020304" pitchFamily="18" charset="0"/>
              </a:rPr>
              <a:t>CONTACT ELEMENTS</a:t>
            </a:r>
            <a:endParaRPr lang="en-US" sz="4000" dirty="0">
              <a:latin typeface="Times New Roman" panose="02020603050405020304" pitchFamily="18" charset="0"/>
              <a:cs typeface="Times New Roman" panose="02020603050405020304" pitchFamily="18" charset="0"/>
            </a:endParaRPr>
          </a:p>
        </p:txBody>
      </p:sp>
      <p:sp>
        <p:nvSpPr>
          <p:cNvPr id="4" name="Content Placeholder 8"/>
          <p:cNvSpPr>
            <a:spLocks noGrp="1"/>
          </p:cNvSpPr>
          <p:nvPr>
            <p:ph idx="1"/>
          </p:nvPr>
        </p:nvSpPr>
        <p:spPr>
          <a:xfrm>
            <a:off x="677333" y="1647031"/>
            <a:ext cx="10201337" cy="4394331"/>
          </a:xfrm>
        </p:spPr>
        <p:txBody>
          <a:bodyPr>
            <a:normAutofit/>
          </a:bodyPr>
          <a:lstStyle/>
          <a:p>
            <a:r>
              <a:rPr lang="en-US" sz="2800" dirty="0" smtClean="0">
                <a:latin typeface="Times New Roman" panose="02020603050405020304" pitchFamily="18" charset="0"/>
                <a:cs typeface="Times New Roman" panose="02020603050405020304" pitchFamily="18" charset="0"/>
                <a:hlinkClick r:id="rId3" tooltip="TARGE170"/>
              </a:rPr>
              <a:t>TARGE170</a:t>
            </a:r>
            <a:r>
              <a:rPr lang="en-US" sz="2800" dirty="0" smtClean="0">
                <a:latin typeface="Times New Roman" panose="02020603050405020304" pitchFamily="18" charset="0"/>
                <a:cs typeface="Times New Roman" panose="02020603050405020304" pitchFamily="18" charset="0"/>
              </a:rPr>
              <a:t> </a:t>
            </a:r>
          </a:p>
          <a:p>
            <a:endParaRPr lang="en-US" sz="2800" dirty="0" smtClean="0">
              <a:latin typeface="Times New Roman" panose="02020603050405020304" pitchFamily="18" charset="0"/>
              <a:cs typeface="Times New Roman" panose="02020603050405020304" pitchFamily="18" charset="0"/>
            </a:endParaRPr>
          </a:p>
          <a:p>
            <a:pPr>
              <a:buNone/>
            </a:pPr>
            <a:r>
              <a:rPr lang="en-US" sz="2800" dirty="0" smtClean="0">
                <a:latin typeface="Times New Roman" panose="02020603050405020304" pitchFamily="18" charset="0"/>
                <a:cs typeface="Times New Roman" panose="02020603050405020304" pitchFamily="18" charset="0"/>
              </a:rPr>
              <a:t>    Contact 3-D Target Segment,8 nodes,3-D space DOF: UX, UY, UZ, TEMP</a:t>
            </a:r>
          </a:p>
          <a:p>
            <a:pPr>
              <a:buNone/>
            </a:pPr>
            <a:endParaRPr lang="en-US" sz="2800" dirty="0" smtClean="0">
              <a:latin typeface="Times New Roman" panose="02020603050405020304" pitchFamily="18" charset="0"/>
              <a:cs typeface="Times New Roman" panose="02020603050405020304" pitchFamily="18" charset="0"/>
            </a:endParaRPr>
          </a:p>
          <a:p>
            <a:r>
              <a:rPr lang="en-US" sz="2800" b="1" dirty="0" smtClean="0">
                <a:latin typeface="Times New Roman" panose="02020603050405020304" pitchFamily="18" charset="0"/>
                <a:cs typeface="Times New Roman" panose="02020603050405020304" pitchFamily="18" charset="0"/>
                <a:hlinkClick r:id="rId4" tooltip="CONTA174"/>
              </a:rPr>
              <a:t> </a:t>
            </a:r>
            <a:r>
              <a:rPr lang="en-US" sz="2800" dirty="0" smtClean="0">
                <a:latin typeface="Times New Roman" panose="02020603050405020304" pitchFamily="18" charset="0"/>
                <a:cs typeface="Times New Roman" panose="02020603050405020304" pitchFamily="18" charset="0"/>
                <a:hlinkClick r:id="rId4" tooltip="CONTA174"/>
              </a:rPr>
              <a:t>CONTA174</a:t>
            </a:r>
            <a:endParaRPr lang="en-US" sz="2800" dirty="0" smtClean="0">
              <a:latin typeface="Times New Roman" panose="02020603050405020304" pitchFamily="18" charset="0"/>
              <a:cs typeface="Times New Roman" panose="02020603050405020304" pitchFamily="18" charset="0"/>
            </a:endParaRPr>
          </a:p>
          <a:p>
            <a:pPr>
              <a:buNone/>
            </a:pPr>
            <a:r>
              <a:rPr lang="en-US" sz="2800" b="1" dirty="0" smtClean="0">
                <a:latin typeface="Times New Roman" panose="02020603050405020304" pitchFamily="18" charset="0"/>
                <a:cs typeface="Times New Roman" panose="02020603050405020304" pitchFamily="18" charset="0"/>
              </a:rPr>
              <a:t>     </a:t>
            </a:r>
            <a:r>
              <a:rPr lang="en-US" sz="2800" dirty="0" smtClean="0">
                <a:latin typeface="Times New Roman" panose="02020603050405020304" pitchFamily="18" charset="0"/>
                <a:cs typeface="Times New Roman" panose="02020603050405020304" pitchFamily="18" charset="0"/>
              </a:rPr>
              <a:t>3-D 8-Node Surface-to-Surface Contact,8 nodes  3-D space DOF: UX, UY, UZ, TEMP, VOLT, MAG</a:t>
            </a:r>
          </a:p>
          <a:p>
            <a:pPr>
              <a:buNone/>
            </a:pPr>
            <a:endParaRPr lang="en-US" sz="2800" dirty="0" smtClean="0">
              <a:latin typeface="Times New Roman" panose="02020603050405020304" pitchFamily="18" charset="0"/>
              <a:cs typeface="Times New Roman" panose="02020603050405020304" pitchFamily="18" charset="0"/>
            </a:endParaRPr>
          </a:p>
          <a:p>
            <a:pPr>
              <a:buNone/>
            </a:pPr>
            <a:endParaRPr lang="en-US" sz="2800"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21</a:t>
            </a:fld>
            <a:endParaRPr lang="en-US" dirty="0"/>
          </a:p>
        </p:txBody>
      </p:sp>
      <p:pic>
        <p:nvPicPr>
          <p:cNvPr id="5" name="Picture 6"/>
          <p:cNvPicPr>
            <a:picLocks noChangeAspect="1" noChangeArrowheads="1"/>
          </p:cNvPicPr>
          <p:nvPr/>
        </p:nvPicPr>
        <p:blipFill>
          <a:blip r:embed="rId5"/>
          <a:srcRect/>
          <a:stretch>
            <a:fillRect/>
          </a:stretch>
        </p:blipFill>
        <p:spPr bwMode="auto">
          <a:xfrm>
            <a:off x="6752664" y="3739421"/>
            <a:ext cx="2756647" cy="1190625"/>
          </a:xfrm>
          <a:prstGeom prst="rect">
            <a:avLst/>
          </a:prstGeom>
          <a:noFill/>
          <a:ln w="9525">
            <a:noFill/>
            <a:miter lim="800000"/>
            <a:headEnd/>
            <a:tailEnd/>
          </a:ln>
          <a:effectLst/>
        </p:spPr>
      </p:pic>
      <p:pic>
        <p:nvPicPr>
          <p:cNvPr id="6" name="Picture 5"/>
          <p:cNvPicPr>
            <a:picLocks noChangeAspect="1"/>
          </p:cNvPicPr>
          <p:nvPr/>
        </p:nvPicPr>
        <p:blipFill>
          <a:blip r:embed="rId6"/>
          <a:stretch>
            <a:fillRect/>
          </a:stretch>
        </p:blipFill>
        <p:spPr>
          <a:xfrm>
            <a:off x="6990788" y="1607409"/>
            <a:ext cx="2280397" cy="981075"/>
          </a:xfrm>
          <a:prstGeom prst="rect">
            <a:avLst/>
          </a:prstGeom>
        </p:spPr>
      </p:pic>
    </p:spTree>
    <p:extLst>
      <p:ext uri="{BB962C8B-B14F-4D97-AF65-F5344CB8AC3E}">
        <p14:creationId xmlns:p14="http://schemas.microsoft.com/office/powerpoint/2010/main" val="375153899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1295402" y="982132"/>
            <a:ext cx="9601196" cy="395907"/>
          </a:xfrm>
        </p:spPr>
        <p:txBody>
          <a:bodyPr>
            <a:normAutofit fontScale="90000"/>
          </a:bodyPr>
          <a:lstStyle/>
          <a:p>
            <a:pPr algn="ctr"/>
            <a:r>
              <a:rPr lang="en-US" dirty="0" smtClean="0">
                <a:latin typeface="Times New Roman" panose="02020603050405020304" pitchFamily="18" charset="0"/>
                <a:cs typeface="Times New Roman" panose="02020603050405020304" pitchFamily="18" charset="0"/>
              </a:rPr>
              <a:t>MODEL OF STEEL PLATE SHEAR WALL</a:t>
            </a:r>
            <a:endParaRPr lang="en-US" dirty="0">
              <a:latin typeface="Times New Roman" panose="02020603050405020304" pitchFamily="18" charset="0"/>
              <a:cs typeface="Times New Roman" panose="02020603050405020304" pitchFamily="18" charset="0"/>
            </a:endParaRP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04942" y="1580963"/>
            <a:ext cx="6494928" cy="4388037"/>
          </a:xfrm>
        </p:spPr>
      </p:pic>
      <p:sp>
        <p:nvSpPr>
          <p:cNvPr id="2" name="Slide Number Placeholder 1"/>
          <p:cNvSpPr>
            <a:spLocks noGrp="1"/>
          </p:cNvSpPr>
          <p:nvPr>
            <p:ph type="sldNum" sz="quarter" idx="12"/>
          </p:nvPr>
        </p:nvSpPr>
        <p:spPr/>
        <p:txBody>
          <a:bodyPr/>
          <a:lstStyle/>
          <a:p>
            <a:fld id="{D57F1E4F-1CFF-5643-939E-217C01CDF565}" type="slidenum">
              <a:rPr lang="en-US" smtClean="0"/>
              <a:pPr/>
              <a:t>22</a:t>
            </a:fld>
            <a:endParaRPr lang="en-US" dirty="0"/>
          </a:p>
        </p:txBody>
      </p:sp>
    </p:spTree>
    <p:extLst>
      <p:ext uri="{BB962C8B-B14F-4D97-AF65-F5344CB8AC3E}">
        <p14:creationId xmlns:p14="http://schemas.microsoft.com/office/powerpoint/2010/main" val="180769088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15835" y="1247167"/>
            <a:ext cx="8238066" cy="5419165"/>
          </a:xfrm>
          <a:prstGeom prst="rect">
            <a:avLst/>
          </a:prstGeom>
        </p:spPr>
      </p:pic>
      <p:sp>
        <p:nvSpPr>
          <p:cNvPr id="3" name="Title 2"/>
          <p:cNvSpPr>
            <a:spLocks noGrp="1"/>
          </p:cNvSpPr>
          <p:nvPr>
            <p:ph type="title"/>
          </p:nvPr>
        </p:nvSpPr>
        <p:spPr>
          <a:xfrm>
            <a:off x="2132647" y="347352"/>
            <a:ext cx="8596668" cy="899815"/>
          </a:xfrm>
        </p:spPr>
        <p:txBody>
          <a:bodyPr>
            <a:normAutofit/>
          </a:bodyPr>
          <a:lstStyle/>
          <a:p>
            <a:r>
              <a:rPr lang="en-US" sz="4000" dirty="0" smtClean="0">
                <a:latin typeface="Times New Roman" panose="02020603050405020304" pitchFamily="18" charset="0"/>
                <a:cs typeface="Times New Roman" panose="02020603050405020304" pitchFamily="18" charset="0"/>
              </a:rPr>
              <a:t>BOUNDARY CONDITIONS</a:t>
            </a:r>
            <a:endParaRPr lang="en-US" sz="40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D57F1E4F-1CFF-5643-939E-217C01CDF565}" type="slidenum">
              <a:rPr lang="en-US" smtClean="0"/>
              <a:pPr/>
              <a:t>23</a:t>
            </a:fld>
            <a:endParaRPr lang="en-US" dirty="0"/>
          </a:p>
        </p:txBody>
      </p:sp>
    </p:spTree>
    <p:extLst>
      <p:ext uri="{BB962C8B-B14F-4D97-AF65-F5344CB8AC3E}">
        <p14:creationId xmlns:p14="http://schemas.microsoft.com/office/powerpoint/2010/main" val="314555247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graphicFrame>
        <p:nvGraphicFramePr>
          <p:cNvPr id="6" name="Table 5"/>
          <p:cNvGraphicFramePr>
            <a:graphicFrameLocks noGrp="1"/>
          </p:cNvGraphicFramePr>
          <p:nvPr>
            <p:extLst>
              <p:ext uri="{D42A27DB-BD31-4B8C-83A1-F6EECF244321}">
                <p14:modId xmlns:p14="http://schemas.microsoft.com/office/powerpoint/2010/main" val="2229169684"/>
              </p:ext>
            </p:extLst>
          </p:nvPr>
        </p:nvGraphicFramePr>
        <p:xfrm>
          <a:off x="1536700" y="4254043"/>
          <a:ext cx="9359898" cy="2028825"/>
        </p:xfrm>
        <a:graphic>
          <a:graphicData uri="http://schemas.openxmlformats.org/drawingml/2006/table">
            <a:tbl>
              <a:tblPr firstRow="1">
                <a:tableStyleId>{5C22544A-7EE6-4342-B048-85BDC9FD1C3A}</a:tableStyleId>
              </a:tblPr>
              <a:tblGrid>
                <a:gridCol w="1740356"/>
                <a:gridCol w="4499576"/>
                <a:gridCol w="3119966"/>
              </a:tblGrid>
              <a:tr h="541020">
                <a:tc gridSpan="3">
                  <a:txBody>
                    <a:bodyPr/>
                    <a:lstStyle/>
                    <a:p>
                      <a:pPr algn="ctr"/>
                      <a:r>
                        <a:rPr lang="en-US" dirty="0" smtClean="0"/>
                        <a:t>Displacement in mm</a:t>
                      </a:r>
                      <a:endParaRPr lang="en-US" dirty="0"/>
                    </a:p>
                  </a:txBody>
                  <a:tcPr/>
                </a:tc>
                <a:tc hMerge="1">
                  <a:txBody>
                    <a:bodyPr/>
                    <a:lstStyle/>
                    <a:p>
                      <a:endParaRPr lang="en-US" dirty="0"/>
                    </a:p>
                  </a:txBody>
                  <a:tcPr/>
                </a:tc>
                <a:tc hMerge="1">
                  <a:txBody>
                    <a:bodyPr/>
                    <a:lstStyle/>
                    <a:p>
                      <a:endParaRPr lang="en-US" dirty="0"/>
                    </a:p>
                  </a:txBody>
                  <a:tcPr/>
                </a:tc>
              </a:tr>
              <a:tr h="946785">
                <a:tc>
                  <a:txBody>
                    <a:bodyPr/>
                    <a:lstStyle/>
                    <a:p>
                      <a:pPr algn="ctr"/>
                      <a:r>
                        <a:rPr lang="en-US" dirty="0" smtClean="0">
                          <a:latin typeface="Times New Roman" panose="02020603050405020304" pitchFamily="18" charset="0"/>
                          <a:cs typeface="Times New Roman" panose="02020603050405020304" pitchFamily="18" charset="0"/>
                        </a:rPr>
                        <a:t>From</a:t>
                      </a:r>
                      <a:r>
                        <a:rPr lang="en-US" baseline="0" dirty="0" smtClean="0">
                          <a:latin typeface="Times New Roman" panose="02020603050405020304" pitchFamily="18" charset="0"/>
                          <a:cs typeface="Times New Roman" panose="02020603050405020304" pitchFamily="18" charset="0"/>
                        </a:rPr>
                        <a:t> validation journal</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From</a:t>
                      </a:r>
                      <a:r>
                        <a:rPr lang="en-US" baseline="0" dirty="0" smtClean="0">
                          <a:latin typeface="Times New Roman" panose="02020603050405020304" pitchFamily="18" charset="0"/>
                          <a:cs typeface="Times New Roman" panose="02020603050405020304" pitchFamily="18" charset="0"/>
                        </a:rPr>
                        <a:t> FE analysis done in ANSYS</a:t>
                      </a:r>
                      <a:endParaRPr lang="en-US" dirty="0">
                        <a:latin typeface="Times New Roman" panose="02020603050405020304" pitchFamily="18" charset="0"/>
                        <a:cs typeface="Times New Roman" panose="02020603050405020304" pitchFamily="18" charset="0"/>
                      </a:endParaRP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smtClean="0">
                          <a:latin typeface="Times New Roman" panose="02020603050405020304" pitchFamily="18" charset="0"/>
                          <a:cs typeface="Times New Roman" panose="02020603050405020304" pitchFamily="18" charset="0"/>
                        </a:rPr>
                        <a:t> % Difference</a:t>
                      </a:r>
                    </a:p>
                    <a:p>
                      <a:endParaRPr lang="en-US" dirty="0"/>
                    </a:p>
                  </a:txBody>
                  <a:tcPr/>
                </a:tc>
              </a:tr>
              <a:tr h="541020">
                <a:tc>
                  <a:txBody>
                    <a:bodyPr/>
                    <a:lstStyle/>
                    <a:p>
                      <a:pPr algn="ctr"/>
                      <a:r>
                        <a:rPr lang="en-US" dirty="0" smtClean="0"/>
                        <a:t>3</a:t>
                      </a:r>
                      <a:endParaRPr lang="en-US" dirty="0"/>
                    </a:p>
                  </a:txBody>
                  <a:tcPr/>
                </a:tc>
                <a:tc>
                  <a:txBody>
                    <a:bodyPr/>
                    <a:lstStyle/>
                    <a:p>
                      <a:pPr algn="ctr"/>
                      <a:r>
                        <a:rPr lang="en-US" dirty="0" smtClean="0"/>
                        <a:t>3.12</a:t>
                      </a:r>
                      <a:endParaRPr lang="en-US" dirty="0"/>
                    </a:p>
                  </a:txBody>
                  <a:tcPr/>
                </a:tc>
                <a:tc>
                  <a:txBody>
                    <a:bodyPr/>
                    <a:lstStyle/>
                    <a:p>
                      <a:pPr algn="ctr"/>
                      <a:r>
                        <a:rPr lang="en-US" dirty="0" smtClean="0"/>
                        <a:t>4</a:t>
                      </a:r>
                      <a:endParaRPr lang="en-US" dirty="0"/>
                    </a:p>
                  </a:txBody>
                  <a:tcPr/>
                </a:tc>
              </a:tr>
            </a:tbl>
          </a:graphicData>
        </a:graphic>
      </p:graphicFrame>
      <p:graphicFrame>
        <p:nvGraphicFramePr>
          <p:cNvPr id="4" name="Chart 3"/>
          <p:cNvGraphicFramePr>
            <a:graphicFrameLocks/>
          </p:cNvGraphicFramePr>
          <p:nvPr>
            <p:extLst>
              <p:ext uri="{D42A27DB-BD31-4B8C-83A1-F6EECF244321}">
                <p14:modId xmlns:p14="http://schemas.microsoft.com/office/powerpoint/2010/main" val="1298630857"/>
              </p:ext>
            </p:extLst>
          </p:nvPr>
        </p:nvGraphicFramePr>
        <p:xfrm>
          <a:off x="5643561" y="614363"/>
          <a:ext cx="5200651" cy="2871787"/>
        </p:xfrm>
        <a:graphic>
          <a:graphicData uri="http://schemas.openxmlformats.org/drawingml/2006/chart">
            <c:chart xmlns:c="http://schemas.openxmlformats.org/drawingml/2006/chart" xmlns:r="http://schemas.openxmlformats.org/officeDocument/2006/relationships" r:id="rId2"/>
          </a:graphicData>
        </a:graphic>
      </p:graphicFrame>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0502" y="600716"/>
            <a:ext cx="4700588" cy="2871788"/>
          </a:xfrm>
          <a:prstGeom prst="rect">
            <a:avLst/>
          </a:prstGeom>
        </p:spPr>
      </p:pic>
      <p:sp>
        <p:nvSpPr>
          <p:cNvPr id="3" name="Slide Number Placeholder 2"/>
          <p:cNvSpPr>
            <a:spLocks noGrp="1"/>
          </p:cNvSpPr>
          <p:nvPr>
            <p:ph type="sldNum" sz="quarter" idx="12"/>
          </p:nvPr>
        </p:nvSpPr>
        <p:spPr/>
        <p:txBody>
          <a:bodyPr/>
          <a:lstStyle/>
          <a:p>
            <a:fld id="{D57F1E4F-1CFF-5643-939E-217C01CDF565}" type="slidenum">
              <a:rPr lang="en-US" smtClean="0"/>
              <a:pPr/>
              <a:t>24</a:t>
            </a:fld>
            <a:endParaRPr lang="en-US" dirty="0"/>
          </a:p>
        </p:txBody>
      </p:sp>
      <p:sp>
        <p:nvSpPr>
          <p:cNvPr id="5" name="TextBox 4"/>
          <p:cNvSpPr txBox="1"/>
          <p:nvPr/>
        </p:nvSpPr>
        <p:spPr>
          <a:xfrm>
            <a:off x="1364778" y="3411080"/>
            <a:ext cx="3657600" cy="369332"/>
          </a:xfrm>
          <a:prstGeom prst="rect">
            <a:avLst/>
          </a:prstGeom>
          <a:noFill/>
        </p:spPr>
        <p:txBody>
          <a:bodyPr wrap="square" rtlCol="0">
            <a:spAutoFit/>
          </a:bodyPr>
          <a:lstStyle/>
          <a:p>
            <a:r>
              <a:rPr lang="en-IN" dirty="0" smtClean="0"/>
              <a:t>Load displacement graph from journal</a:t>
            </a:r>
            <a:endParaRPr lang="en-IN" dirty="0"/>
          </a:p>
        </p:txBody>
      </p:sp>
      <p:sp>
        <p:nvSpPr>
          <p:cNvPr id="7" name="TextBox 6"/>
          <p:cNvSpPr txBox="1"/>
          <p:nvPr/>
        </p:nvSpPr>
        <p:spPr>
          <a:xfrm>
            <a:off x="6416724" y="3472504"/>
            <a:ext cx="3657600" cy="369332"/>
          </a:xfrm>
          <a:prstGeom prst="rect">
            <a:avLst/>
          </a:prstGeom>
          <a:noFill/>
        </p:spPr>
        <p:txBody>
          <a:bodyPr wrap="square" rtlCol="0">
            <a:spAutoFit/>
          </a:bodyPr>
          <a:lstStyle/>
          <a:p>
            <a:r>
              <a:rPr lang="en-IN" dirty="0" smtClean="0"/>
              <a:t>Load displacement graph from </a:t>
            </a:r>
            <a:r>
              <a:rPr lang="en-IN" dirty="0" err="1" smtClean="0"/>
              <a:t>Ansys</a:t>
            </a:r>
            <a:endParaRPr lang="en-IN" dirty="0"/>
          </a:p>
        </p:txBody>
      </p:sp>
    </p:spTree>
    <p:extLst>
      <p:ext uri="{BB962C8B-B14F-4D97-AF65-F5344CB8AC3E}">
        <p14:creationId xmlns:p14="http://schemas.microsoft.com/office/powerpoint/2010/main" val="287985176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621338"/>
          </a:xfrm>
        </p:spPr>
        <p:txBody>
          <a:bodyPr/>
          <a:lstStyle/>
          <a:p>
            <a:r>
              <a:rPr lang="en-US" dirty="0" smtClean="0">
                <a:latin typeface="Times New Roman" panose="02020603050405020304" pitchFamily="18" charset="0"/>
                <a:cs typeface="Times New Roman" panose="02020603050405020304" pitchFamily="18" charset="0"/>
              </a:rPr>
              <a:t>FINITE ELEMENT ANALYSIS OF SPSW WITH PERFORATIONS</a:t>
            </a:r>
            <a:endParaRPr lang="en-US"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D57F1E4F-1CFF-5643-939E-217C01CDF565}" type="slidenum">
              <a:rPr lang="en-US" smtClean="0"/>
              <a:pPr/>
              <a:t>25</a:t>
            </a:fld>
            <a:endParaRPr lang="en-US" dirty="0"/>
          </a:p>
        </p:txBody>
      </p:sp>
    </p:spTree>
    <p:extLst>
      <p:ext uri="{BB962C8B-B14F-4D97-AF65-F5344CB8AC3E}">
        <p14:creationId xmlns:p14="http://schemas.microsoft.com/office/powerpoint/2010/main" val="34876455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Dimensions and Properties</a:t>
            </a:r>
            <a:endParaRPr lang="en-US" dirty="0"/>
          </a:p>
        </p:txBody>
      </p:sp>
      <p:sp>
        <p:nvSpPr>
          <p:cNvPr id="6" name="Content Placeholder 5"/>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Infill plate dimensions : </a:t>
            </a:r>
            <a:r>
              <a:rPr lang="en-US" dirty="0" smtClean="0">
                <a:latin typeface="Times New Roman" panose="02020603050405020304" pitchFamily="18" charset="0"/>
                <a:cs typeface="Times New Roman" panose="02020603050405020304" pitchFamily="18" charset="0"/>
              </a:rPr>
              <a:t>500mm×500mm</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Vertical and horizontal boundary elements : </a:t>
            </a:r>
            <a:r>
              <a:rPr lang="en-US" dirty="0" smtClean="0">
                <a:latin typeface="Times New Roman" panose="02020603050405020304" pitchFamily="18" charset="0"/>
                <a:cs typeface="Times New Roman" panose="02020603050405020304" pitchFamily="18" charset="0"/>
              </a:rPr>
              <a:t>ISMC 125</a:t>
            </a:r>
            <a:endParaRPr lang="en-US" dirty="0">
              <a:latin typeface="Times New Roman" panose="02020603050405020304" pitchFamily="18" charset="0"/>
              <a:cs typeface="Times New Roman" panose="02020603050405020304" pitchFamily="18" charset="0"/>
            </a:endParaRPr>
          </a:p>
          <a:p>
            <a:endParaRPr lang="en-US"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26</a:t>
            </a:fld>
            <a:endParaRPr lang="en-US" dirty="0"/>
          </a:p>
        </p:txBody>
      </p:sp>
    </p:spTree>
    <p:extLst>
      <p:ext uri="{BB962C8B-B14F-4D97-AF65-F5344CB8AC3E}">
        <p14:creationId xmlns:p14="http://schemas.microsoft.com/office/powerpoint/2010/main" val="288038526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Parameters considered for study </a:t>
            </a:r>
            <a:endParaRPr lang="en-US" dirty="0"/>
          </a:p>
        </p:txBody>
      </p:sp>
      <p:sp>
        <p:nvSpPr>
          <p:cNvPr id="6" name="Content Placeholder 5"/>
          <p:cNvSpPr>
            <a:spLocks noGrp="1"/>
          </p:cNvSpPr>
          <p:nvPr>
            <p:ph idx="1"/>
          </p:nvPr>
        </p:nvSpPr>
        <p:spPr/>
        <p:txBody>
          <a:bodyPr/>
          <a:lstStyle/>
          <a:p>
            <a:r>
              <a:rPr lang="en-US" dirty="0" smtClean="0">
                <a:latin typeface="Times New Roman" panose="02020603050405020304" pitchFamily="18" charset="0"/>
                <a:cs typeface="Times New Roman" panose="02020603050405020304" pitchFamily="18" charset="0"/>
              </a:rPr>
              <a:t>Thickness of infill plate – 3.7 mm and 7 mm</a:t>
            </a:r>
            <a:endParaRPr lang="en-US" dirty="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Number of holes		– one , two and four holes</a:t>
            </a:r>
          </a:p>
          <a:p>
            <a:r>
              <a:rPr lang="en-US" dirty="0" smtClean="0">
                <a:latin typeface="Times New Roman" panose="02020603050405020304" pitchFamily="18" charset="0"/>
                <a:cs typeface="Times New Roman" panose="02020603050405020304" pitchFamily="18" charset="0"/>
              </a:rPr>
              <a:t>Diameter of holes		</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75 mm and 100 mm</a:t>
            </a:r>
          </a:p>
          <a:p>
            <a:r>
              <a:rPr lang="en-US" dirty="0" smtClean="0">
                <a:latin typeface="Times New Roman" panose="02020603050405020304" pitchFamily="18" charset="0"/>
                <a:cs typeface="Times New Roman" panose="02020603050405020304" pitchFamily="18" charset="0"/>
              </a:rPr>
              <a:t>Alignment of holes</a:t>
            </a:r>
            <a:endParaRPr lang="en-US" dirty="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Aspect ratio				</a:t>
            </a:r>
            <a:endParaRPr lang="en-US"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27</a:t>
            </a:fld>
            <a:endParaRPr lang="en-US" dirty="0"/>
          </a:p>
        </p:txBody>
      </p:sp>
    </p:spTree>
    <p:extLst>
      <p:ext uri="{BB962C8B-B14F-4D97-AF65-F5344CB8AC3E}">
        <p14:creationId xmlns:p14="http://schemas.microsoft.com/office/powerpoint/2010/main" val="240760305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b="1" dirty="0" smtClean="0">
                <a:latin typeface="Times New Roman" panose="02020603050405020304" pitchFamily="18" charset="0"/>
                <a:cs typeface="Times New Roman" panose="02020603050405020304" pitchFamily="18" charset="0"/>
              </a:rPr>
              <a:t>Alignment of perforations</a:t>
            </a:r>
            <a:endParaRPr lang="en-US" sz="2800" b="1"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D57F1E4F-1CFF-5643-939E-217C01CDF565}" type="slidenum">
              <a:rPr lang="en-US" smtClean="0"/>
              <a:pPr/>
              <a:t>28</a:t>
            </a:fld>
            <a:endParaRPr lang="en-US" dirty="0"/>
          </a:p>
        </p:txBody>
      </p:sp>
      <p:pic>
        <p:nvPicPr>
          <p:cNvPr id="4" name="Picture 3" descr="C:\Users\anjumanu\Desktop\A.jpg"/>
          <p:cNvPicPr/>
          <p:nvPr/>
        </p:nvPicPr>
        <p:blipFill>
          <a:blip r:embed="rId2">
            <a:extLst>
              <a:ext uri="{28A0092B-C50C-407E-A947-70E740481C1C}">
                <a14:useLocalDpi xmlns:a14="http://schemas.microsoft.com/office/drawing/2010/main" val="0"/>
              </a:ext>
            </a:extLst>
          </a:blip>
          <a:srcRect/>
          <a:stretch>
            <a:fillRect/>
          </a:stretch>
        </p:blipFill>
        <p:spPr bwMode="auto">
          <a:xfrm>
            <a:off x="727706" y="3698003"/>
            <a:ext cx="2271712" cy="1674415"/>
          </a:xfrm>
          <a:prstGeom prst="rect">
            <a:avLst/>
          </a:prstGeom>
          <a:noFill/>
          <a:ln>
            <a:noFill/>
          </a:ln>
        </p:spPr>
      </p:pic>
      <p:pic>
        <p:nvPicPr>
          <p:cNvPr id="5" name="Picture 4" descr="C:\Users\anjumanu\Desktop\C.jpg"/>
          <p:cNvPicPr/>
          <p:nvPr/>
        </p:nvPicPr>
        <p:blipFill>
          <a:blip r:embed="rId3">
            <a:extLst>
              <a:ext uri="{28A0092B-C50C-407E-A947-70E740481C1C}">
                <a14:useLocalDpi xmlns:a14="http://schemas.microsoft.com/office/drawing/2010/main" val="0"/>
              </a:ext>
            </a:extLst>
          </a:blip>
          <a:srcRect/>
          <a:stretch>
            <a:fillRect/>
          </a:stretch>
        </p:blipFill>
        <p:spPr bwMode="auto">
          <a:xfrm>
            <a:off x="2964080" y="3761451"/>
            <a:ext cx="2128205" cy="1547525"/>
          </a:xfrm>
          <a:prstGeom prst="rect">
            <a:avLst/>
          </a:prstGeom>
          <a:noFill/>
          <a:ln>
            <a:noFill/>
          </a:ln>
        </p:spPr>
      </p:pic>
      <p:pic>
        <p:nvPicPr>
          <p:cNvPr id="6" name="Picture 5" descr="C:\Users\anjumanu\Desktop\D.jpg"/>
          <p:cNvPicPr/>
          <p:nvPr/>
        </p:nvPicPr>
        <p:blipFill>
          <a:blip r:embed="rId4">
            <a:extLst>
              <a:ext uri="{28A0092B-C50C-407E-A947-70E740481C1C}">
                <a14:useLocalDpi xmlns:a14="http://schemas.microsoft.com/office/drawing/2010/main" val="0"/>
              </a:ext>
            </a:extLst>
          </a:blip>
          <a:srcRect/>
          <a:stretch>
            <a:fillRect/>
          </a:stretch>
        </p:blipFill>
        <p:spPr bwMode="auto">
          <a:xfrm>
            <a:off x="5098877" y="3729723"/>
            <a:ext cx="2229782" cy="1610973"/>
          </a:xfrm>
          <a:prstGeom prst="rect">
            <a:avLst/>
          </a:prstGeom>
          <a:noFill/>
          <a:ln>
            <a:noFill/>
          </a:ln>
        </p:spPr>
      </p:pic>
      <p:pic>
        <p:nvPicPr>
          <p:cNvPr id="8" name="Picture 7" descr="C:\Users\anjumanu\Desktop\E.jpg"/>
          <p:cNvPicPr/>
          <p:nvPr/>
        </p:nvPicPr>
        <p:blipFill>
          <a:blip r:embed="rId5">
            <a:extLst>
              <a:ext uri="{28A0092B-C50C-407E-A947-70E740481C1C}">
                <a14:useLocalDpi xmlns:a14="http://schemas.microsoft.com/office/drawing/2010/main" val="0"/>
              </a:ext>
            </a:extLst>
          </a:blip>
          <a:srcRect/>
          <a:stretch>
            <a:fillRect/>
          </a:stretch>
        </p:blipFill>
        <p:spPr bwMode="auto">
          <a:xfrm>
            <a:off x="7417982" y="3721480"/>
            <a:ext cx="2010136" cy="1594476"/>
          </a:xfrm>
          <a:prstGeom prst="rect">
            <a:avLst/>
          </a:prstGeom>
          <a:noFill/>
          <a:ln>
            <a:noFill/>
          </a:ln>
        </p:spPr>
      </p:pic>
      <p:pic>
        <p:nvPicPr>
          <p:cNvPr id="9" name="Picture 8" descr="C:\Users\anjumanu\Desktop\TH.png"/>
          <p:cNvPicPr/>
          <p:nvPr/>
        </p:nvPicPr>
        <p:blipFill>
          <a:blip r:embed="rId6">
            <a:extLst>
              <a:ext uri="{28A0092B-C50C-407E-A947-70E740481C1C}">
                <a14:useLocalDpi xmlns:a14="http://schemas.microsoft.com/office/drawing/2010/main" val="0"/>
              </a:ext>
            </a:extLst>
          </a:blip>
          <a:srcRect/>
          <a:stretch>
            <a:fillRect/>
          </a:stretch>
        </p:blipFill>
        <p:spPr bwMode="auto">
          <a:xfrm>
            <a:off x="9505254" y="3698003"/>
            <a:ext cx="2136285" cy="1577981"/>
          </a:xfrm>
          <a:prstGeom prst="rect">
            <a:avLst/>
          </a:prstGeom>
          <a:noFill/>
          <a:ln>
            <a:noFill/>
          </a:ln>
        </p:spPr>
      </p:pic>
    </p:spTree>
    <p:extLst>
      <p:ext uri="{BB962C8B-B14F-4D97-AF65-F5344CB8AC3E}">
        <p14:creationId xmlns:p14="http://schemas.microsoft.com/office/powerpoint/2010/main" val="30911084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latin typeface="Times New Roman" panose="02020603050405020304" pitchFamily="18" charset="0"/>
                <a:cs typeface="Times New Roman" panose="02020603050405020304" pitchFamily="18" charset="0"/>
              </a:rPr>
              <a:t>Aspect ratios</a:t>
            </a:r>
            <a:endParaRPr lang="en-US" dirty="0">
              <a:latin typeface="Times New Roman" panose="02020603050405020304" pitchFamily="18" charset="0"/>
              <a:cs typeface="Times New Roman" panose="02020603050405020304" pitchFamily="18" charset="0"/>
            </a:endParaRPr>
          </a:p>
        </p:txBody>
      </p:sp>
      <p:sp>
        <p:nvSpPr>
          <p:cNvPr id="8" name="Slide Number Placeholder 7"/>
          <p:cNvSpPr>
            <a:spLocks noGrp="1"/>
          </p:cNvSpPr>
          <p:nvPr>
            <p:ph type="sldNum" sz="quarter" idx="12"/>
          </p:nvPr>
        </p:nvSpPr>
        <p:spPr/>
        <p:txBody>
          <a:bodyPr/>
          <a:lstStyle/>
          <a:p>
            <a:fld id="{D57F1E4F-1CFF-5643-939E-217C01CDF565}" type="slidenum">
              <a:rPr lang="en-US" smtClean="0"/>
              <a:pPr/>
              <a:t>29</a:t>
            </a:fld>
            <a:endParaRPr lang="en-US" dirty="0"/>
          </a:p>
        </p:txBody>
      </p:sp>
      <p:pic>
        <p:nvPicPr>
          <p:cNvPr id="4" name="Content Placeholder 3"/>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8844188" y="1690688"/>
            <a:ext cx="3019425" cy="3495675"/>
          </a:xfrm>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t="-225" r="60472" b="53788"/>
          <a:stretch/>
        </p:blipFill>
        <p:spPr>
          <a:xfrm>
            <a:off x="4216491" y="2191871"/>
            <a:ext cx="4328553" cy="2994912"/>
          </a:xfrm>
          <a:prstGeom prst="rect">
            <a:avLst/>
          </a:prstGeom>
        </p:spPr>
      </p:pic>
      <p:pic>
        <p:nvPicPr>
          <p:cNvPr id="6" name="Content Placeholder 3"/>
          <p:cNvPicPr>
            <a:picLocks noChangeAspect="1"/>
          </p:cNvPicPr>
          <p:nvPr/>
        </p:nvPicPr>
        <p:blipFill rotWithShape="1">
          <a:blip r:embed="rId4">
            <a:extLst>
              <a:ext uri="{28A0092B-C50C-407E-A947-70E740481C1C}">
                <a14:useLocalDpi xmlns:a14="http://schemas.microsoft.com/office/drawing/2010/main" val="0"/>
              </a:ext>
            </a:extLst>
          </a:blip>
          <a:srcRect l="19255" t="306" r="12836" b="9291"/>
          <a:stretch/>
        </p:blipFill>
        <p:spPr>
          <a:xfrm>
            <a:off x="236162" y="2191871"/>
            <a:ext cx="3744167" cy="2994912"/>
          </a:xfrm>
          <a:prstGeom prst="rect">
            <a:avLst/>
          </a:prstGeom>
        </p:spPr>
      </p:pic>
      <p:sp>
        <p:nvSpPr>
          <p:cNvPr id="3" name="TextBox 2"/>
          <p:cNvSpPr txBox="1"/>
          <p:nvPr/>
        </p:nvSpPr>
        <p:spPr>
          <a:xfrm>
            <a:off x="996287" y="5349922"/>
            <a:ext cx="1965278" cy="646331"/>
          </a:xfrm>
          <a:prstGeom prst="rect">
            <a:avLst/>
          </a:prstGeom>
          <a:noFill/>
        </p:spPr>
        <p:txBody>
          <a:bodyPr wrap="square" rtlCol="0">
            <a:spAutoFit/>
          </a:bodyPr>
          <a:lstStyle/>
          <a:p>
            <a:r>
              <a:rPr lang="en-IN" dirty="0" smtClean="0"/>
              <a:t>Aspect ratio-1:1</a:t>
            </a:r>
          </a:p>
          <a:p>
            <a:r>
              <a:rPr lang="en-IN" dirty="0" smtClean="0"/>
              <a:t>500mm x 500 mm</a:t>
            </a:r>
            <a:endParaRPr lang="en-IN" dirty="0"/>
          </a:p>
        </p:txBody>
      </p:sp>
      <p:sp>
        <p:nvSpPr>
          <p:cNvPr id="9" name="TextBox 8"/>
          <p:cNvSpPr txBox="1"/>
          <p:nvPr/>
        </p:nvSpPr>
        <p:spPr>
          <a:xfrm>
            <a:off x="5398128" y="5349922"/>
            <a:ext cx="1965278" cy="646331"/>
          </a:xfrm>
          <a:prstGeom prst="rect">
            <a:avLst/>
          </a:prstGeom>
          <a:noFill/>
        </p:spPr>
        <p:txBody>
          <a:bodyPr wrap="square" rtlCol="0">
            <a:spAutoFit/>
          </a:bodyPr>
          <a:lstStyle/>
          <a:p>
            <a:r>
              <a:rPr lang="en-IN" dirty="0" smtClean="0"/>
              <a:t>Aspect ratio - 1.5:1</a:t>
            </a:r>
          </a:p>
          <a:p>
            <a:r>
              <a:rPr lang="en-IN" dirty="0" smtClean="0"/>
              <a:t>750 mm x 500 mm</a:t>
            </a:r>
            <a:endParaRPr lang="en-IN" dirty="0"/>
          </a:p>
        </p:txBody>
      </p:sp>
      <p:sp>
        <p:nvSpPr>
          <p:cNvPr id="10" name="TextBox 9"/>
          <p:cNvSpPr txBox="1"/>
          <p:nvPr/>
        </p:nvSpPr>
        <p:spPr>
          <a:xfrm>
            <a:off x="9371261" y="5349921"/>
            <a:ext cx="1965278" cy="646331"/>
          </a:xfrm>
          <a:prstGeom prst="rect">
            <a:avLst/>
          </a:prstGeom>
          <a:noFill/>
        </p:spPr>
        <p:txBody>
          <a:bodyPr wrap="square" rtlCol="0">
            <a:spAutoFit/>
          </a:bodyPr>
          <a:lstStyle/>
          <a:p>
            <a:r>
              <a:rPr lang="en-IN" dirty="0" smtClean="0"/>
              <a:t>Aspect ratio – 1:1.5</a:t>
            </a:r>
          </a:p>
          <a:p>
            <a:r>
              <a:rPr lang="en-IN" dirty="0" smtClean="0"/>
              <a:t>500 mm x 750 mm</a:t>
            </a:r>
            <a:endParaRPr lang="en-IN" dirty="0"/>
          </a:p>
        </p:txBody>
      </p:sp>
    </p:spTree>
    <p:extLst>
      <p:ext uri="{BB962C8B-B14F-4D97-AF65-F5344CB8AC3E}">
        <p14:creationId xmlns:p14="http://schemas.microsoft.com/office/powerpoint/2010/main" val="262123379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idx="1"/>
          </p:nvPr>
        </p:nvPicPr>
        <p:blipFill rotWithShape="1">
          <a:blip r:embed="rId2">
            <a:extLst>
              <a:ext uri="{28A0092B-C50C-407E-A947-70E740481C1C}">
                <a14:useLocalDpi xmlns:a14="http://schemas.microsoft.com/office/drawing/2010/main" val="0"/>
              </a:ext>
            </a:extLst>
          </a:blip>
          <a:srcRect r="1194" b="7795"/>
          <a:stretch/>
        </p:blipFill>
        <p:spPr>
          <a:xfrm>
            <a:off x="2634487" y="1190411"/>
            <a:ext cx="6010937" cy="5057989"/>
          </a:xfrm>
        </p:spPr>
      </p:pic>
      <p:sp>
        <p:nvSpPr>
          <p:cNvPr id="2" name="Slide Number Placeholder 1"/>
          <p:cNvSpPr>
            <a:spLocks noGrp="1"/>
          </p:cNvSpPr>
          <p:nvPr>
            <p:ph type="sldNum" sz="quarter" idx="12"/>
          </p:nvPr>
        </p:nvSpPr>
        <p:spPr/>
        <p:txBody>
          <a:bodyPr/>
          <a:lstStyle/>
          <a:p>
            <a:fld id="{D57F1E4F-1CFF-5643-939E-217C01CDF565}" type="slidenum">
              <a:rPr lang="en-US" smtClean="0"/>
              <a:pPr/>
              <a:t>3</a:t>
            </a:fld>
            <a:endParaRPr lang="en-US" dirty="0"/>
          </a:p>
        </p:txBody>
      </p:sp>
      <p:sp>
        <p:nvSpPr>
          <p:cNvPr id="4" name="TextBox 3"/>
          <p:cNvSpPr txBox="1"/>
          <p:nvPr/>
        </p:nvSpPr>
        <p:spPr>
          <a:xfrm>
            <a:off x="3825025" y="695459"/>
            <a:ext cx="4662152" cy="400110"/>
          </a:xfrm>
          <a:prstGeom prst="rect">
            <a:avLst/>
          </a:prstGeom>
          <a:noFill/>
        </p:spPr>
        <p:txBody>
          <a:bodyPr wrap="square" rtlCol="0">
            <a:spAutoFit/>
          </a:bodyPr>
          <a:lstStyle/>
          <a:p>
            <a:r>
              <a:rPr lang="en-IN" sz="2000" b="1" dirty="0" smtClean="0"/>
              <a:t>STEEL PLATE SHEAR WALL</a:t>
            </a:r>
            <a:endParaRPr lang="en-IN" sz="2000" b="1" dirty="0"/>
          </a:p>
        </p:txBody>
      </p:sp>
    </p:spTree>
    <p:extLst>
      <p:ext uri="{BB962C8B-B14F-4D97-AF65-F5344CB8AC3E}">
        <p14:creationId xmlns:p14="http://schemas.microsoft.com/office/powerpoint/2010/main" val="122978881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000" dirty="0" smtClean="0">
                <a:latin typeface="Times New Roman" panose="02020603050405020304" pitchFamily="18" charset="0"/>
                <a:cs typeface="Times New Roman" panose="02020603050405020304" pitchFamily="18" charset="0"/>
              </a:rPr>
              <a:t>Effect of thickness of plate -</a:t>
            </a:r>
            <a:br>
              <a:rPr lang="en-US" sz="4000" dirty="0" smtClean="0">
                <a:latin typeface="Times New Roman" panose="02020603050405020304" pitchFamily="18" charset="0"/>
                <a:cs typeface="Times New Roman" panose="02020603050405020304" pitchFamily="18" charset="0"/>
              </a:rPr>
            </a:br>
            <a:r>
              <a:rPr lang="en-US" sz="4000" dirty="0" smtClean="0">
                <a:latin typeface="Times New Roman" panose="02020603050405020304" pitchFamily="18" charset="0"/>
                <a:cs typeface="Times New Roman" panose="02020603050405020304" pitchFamily="18" charset="0"/>
              </a:rPr>
              <a:t>Plate with no hole</a:t>
            </a:r>
            <a:endParaRPr lang="en-US" sz="4000" dirty="0">
              <a:latin typeface="Times New Roman" panose="02020603050405020304" pitchFamily="18" charset="0"/>
              <a:cs typeface="Times New Roman" panose="02020603050405020304" pitchFamily="18" charset="0"/>
            </a:endParaRPr>
          </a:p>
        </p:txBody>
      </p:sp>
      <p:sp>
        <p:nvSpPr>
          <p:cNvPr id="4" name="Content Placeholder 3"/>
          <p:cNvSpPr>
            <a:spLocks noGrp="1"/>
          </p:cNvSpPr>
          <p:nvPr>
            <p:ph idx="1"/>
          </p:nvPr>
        </p:nvSpPr>
        <p:spPr/>
        <p:txBody>
          <a:bodyPr/>
          <a:lstStyle/>
          <a:p>
            <a:pPr marL="0" indent="0">
              <a:buNone/>
            </a:pPr>
            <a:r>
              <a:rPr lang="en-US" dirty="0" smtClean="0">
                <a:latin typeface="Times New Roman" panose="02020603050405020304" pitchFamily="18" charset="0"/>
                <a:cs typeface="Times New Roman" panose="02020603050405020304" pitchFamily="18" charset="0"/>
              </a:rPr>
              <a:t>500mm×500mm infill plate with thicknesses : 0.37mm and 0.7mm</a:t>
            </a:r>
            <a:endParaRPr lang="en-US" dirty="0">
              <a:latin typeface="Times New Roman" panose="02020603050405020304" pitchFamily="18" charset="0"/>
              <a:cs typeface="Times New Roman" panose="02020603050405020304" pitchFamily="18" charset="0"/>
            </a:endParaRPr>
          </a:p>
        </p:txBody>
      </p:sp>
      <p:sp>
        <p:nvSpPr>
          <p:cNvPr id="7" name="Slide Number Placeholder 6"/>
          <p:cNvSpPr>
            <a:spLocks noGrp="1"/>
          </p:cNvSpPr>
          <p:nvPr>
            <p:ph type="sldNum" sz="quarter" idx="12"/>
          </p:nvPr>
        </p:nvSpPr>
        <p:spPr/>
        <p:txBody>
          <a:bodyPr/>
          <a:lstStyle/>
          <a:p>
            <a:fld id="{D57F1E4F-1CFF-5643-939E-217C01CDF565}" type="slidenum">
              <a:rPr lang="en-US" smtClean="0"/>
              <a:pPr/>
              <a:t>30</a:t>
            </a:fld>
            <a:endParaRPr lang="en-US" dirty="0"/>
          </a:p>
        </p:txBody>
      </p:sp>
      <p:graphicFrame>
        <p:nvGraphicFramePr>
          <p:cNvPr id="8" name="Chart 7"/>
          <p:cNvGraphicFramePr/>
          <p:nvPr>
            <p:extLst>
              <p:ext uri="{D42A27DB-BD31-4B8C-83A1-F6EECF244321}">
                <p14:modId xmlns:p14="http://schemas.microsoft.com/office/powerpoint/2010/main" val="525415951"/>
              </p:ext>
            </p:extLst>
          </p:nvPr>
        </p:nvGraphicFramePr>
        <p:xfrm>
          <a:off x="6597086" y="3111690"/>
          <a:ext cx="4484896" cy="257210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Chart 8"/>
          <p:cNvGraphicFramePr/>
          <p:nvPr>
            <p:extLst>
              <p:ext uri="{D42A27DB-BD31-4B8C-83A1-F6EECF244321}">
                <p14:modId xmlns:p14="http://schemas.microsoft.com/office/powerpoint/2010/main" val="3403656242"/>
              </p:ext>
            </p:extLst>
          </p:nvPr>
        </p:nvGraphicFramePr>
        <p:xfrm>
          <a:off x="838199" y="3111690"/>
          <a:ext cx="4798326" cy="2593272"/>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p:cNvSpPr txBox="1"/>
          <p:nvPr/>
        </p:nvSpPr>
        <p:spPr>
          <a:xfrm>
            <a:off x="4485563" y="5798447"/>
            <a:ext cx="3220872" cy="369332"/>
          </a:xfrm>
          <a:prstGeom prst="rect">
            <a:avLst/>
          </a:prstGeom>
          <a:noFill/>
        </p:spPr>
        <p:txBody>
          <a:bodyPr wrap="square" rtlCol="0">
            <a:spAutoFit/>
          </a:bodyPr>
          <a:lstStyle/>
          <a:p>
            <a:r>
              <a:rPr lang="en-IN" dirty="0" smtClean="0"/>
              <a:t>LOAD DEFLECTION CURVE</a:t>
            </a:r>
            <a:endParaRPr lang="en-IN" dirty="0"/>
          </a:p>
        </p:txBody>
      </p:sp>
    </p:spTree>
    <p:extLst>
      <p:ext uri="{BB962C8B-B14F-4D97-AF65-F5344CB8AC3E}">
        <p14:creationId xmlns:p14="http://schemas.microsoft.com/office/powerpoint/2010/main" val="99430695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295402" y="982133"/>
            <a:ext cx="9601196" cy="491826"/>
          </a:xfrm>
        </p:spPr>
        <p:txBody>
          <a:bodyPr>
            <a:normAutofit fontScale="90000"/>
          </a:bodyPr>
          <a:lstStyle/>
          <a:p>
            <a:r>
              <a:rPr lang="en-US" sz="2800" dirty="0" smtClean="0">
                <a:latin typeface="Times New Roman" panose="02020603050405020304" pitchFamily="18" charset="0"/>
                <a:cs typeface="Times New Roman" panose="02020603050405020304" pitchFamily="18" charset="0"/>
              </a:rPr>
              <a:t>Equivalent stress distribution in Conventional steel plate shear wall</a:t>
            </a:r>
            <a:endParaRPr lang="en-US" sz="2800" dirty="0">
              <a:latin typeface="Times New Roman" panose="02020603050405020304" pitchFamily="18" charset="0"/>
              <a:cs typeface="Times New Roman" panose="02020603050405020304" pitchFamily="18" charset="0"/>
            </a:endParaRP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74633" y="1617662"/>
            <a:ext cx="4842734" cy="4351338"/>
          </a:xfrm>
        </p:spPr>
      </p:pic>
      <p:sp>
        <p:nvSpPr>
          <p:cNvPr id="4" name="Slide Number Placeholder 3"/>
          <p:cNvSpPr>
            <a:spLocks noGrp="1"/>
          </p:cNvSpPr>
          <p:nvPr>
            <p:ph type="sldNum" sz="quarter" idx="12"/>
          </p:nvPr>
        </p:nvSpPr>
        <p:spPr/>
        <p:txBody>
          <a:bodyPr/>
          <a:lstStyle/>
          <a:p>
            <a:fld id="{D57F1E4F-1CFF-5643-939E-217C01CDF565}" type="slidenum">
              <a:rPr lang="en-US" smtClean="0"/>
              <a:pPr/>
              <a:t>31</a:t>
            </a:fld>
            <a:endParaRPr lang="en-US" dirty="0"/>
          </a:p>
        </p:txBody>
      </p:sp>
    </p:spTree>
    <p:extLst>
      <p:ext uri="{BB962C8B-B14F-4D97-AF65-F5344CB8AC3E}">
        <p14:creationId xmlns:p14="http://schemas.microsoft.com/office/powerpoint/2010/main" val="323828116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70647"/>
            <a:ext cx="10515600" cy="5706316"/>
          </a:xfrm>
        </p:spPr>
        <p:txBody>
          <a:bodyPr/>
          <a:lstStyle/>
          <a:p>
            <a:endParaRPr lang="en-US" b="1" dirty="0" smtClean="0">
              <a:latin typeface="Times New Roman" panose="02020603050405020304" pitchFamily="18" charset="0"/>
              <a:cs typeface="Times New Roman" panose="02020603050405020304" pitchFamily="18" charset="0"/>
            </a:endParaRPr>
          </a:p>
          <a:p>
            <a:endParaRPr lang="en-US" b="1" dirty="0">
              <a:latin typeface="Times New Roman" panose="02020603050405020304" pitchFamily="18" charset="0"/>
              <a:cs typeface="Times New Roman" panose="02020603050405020304" pitchFamily="18" charset="0"/>
            </a:endParaRPr>
          </a:p>
          <a:p>
            <a:pPr marL="0" indent="0">
              <a:buNone/>
            </a:pPr>
            <a:r>
              <a:rPr lang="en-US" dirty="0" smtClean="0">
                <a:latin typeface="Times New Roman" panose="02020603050405020304" pitchFamily="18" charset="0"/>
                <a:cs typeface="Times New Roman" panose="02020603050405020304" pitchFamily="18" charset="0"/>
              </a:rPr>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32</a:t>
            </a:fld>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697" y="3988315"/>
            <a:ext cx="2819400" cy="2048527"/>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7656" y="3998701"/>
            <a:ext cx="2664479" cy="2048527"/>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88694" y="3984544"/>
            <a:ext cx="3000375" cy="2056068"/>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95628" y="3998701"/>
            <a:ext cx="2754966" cy="2056070"/>
          </a:xfrm>
          <a:prstGeom prst="rect">
            <a:avLst/>
          </a:prstGeom>
        </p:spPr>
      </p:pic>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69075" y="928048"/>
            <a:ext cx="3491339" cy="2658892"/>
          </a:xfrm>
          <a:prstGeom prst="rect">
            <a:avLst/>
          </a:prstGeom>
        </p:spPr>
      </p:pic>
      <p:sp>
        <p:nvSpPr>
          <p:cNvPr id="12" name="Title 1"/>
          <p:cNvSpPr>
            <a:spLocks noGrp="1"/>
          </p:cNvSpPr>
          <p:nvPr>
            <p:ph type="title"/>
          </p:nvPr>
        </p:nvSpPr>
        <p:spPr>
          <a:xfrm>
            <a:off x="4991288" y="1255594"/>
            <a:ext cx="6362511" cy="1303867"/>
          </a:xfrm>
        </p:spPr>
        <p:txBody>
          <a:bodyPr>
            <a:normAutofit fontScale="90000"/>
          </a:bodyPr>
          <a:lstStyle/>
          <a:p>
            <a:r>
              <a:rPr lang="en-US" sz="4000" dirty="0" smtClean="0">
                <a:latin typeface="Times New Roman" panose="02020603050405020304" pitchFamily="18" charset="0"/>
                <a:cs typeface="Times New Roman" panose="02020603050405020304" pitchFamily="18" charset="0"/>
              </a:rPr>
              <a:t>Models of steel plate shear walls with different perforations</a:t>
            </a:r>
            <a:endParaRPr lang="en-US" sz="4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0746961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D57F1E4F-1CFF-5643-939E-217C01CDF565}" type="slidenum">
              <a:rPr lang="en-US" smtClean="0"/>
              <a:pPr/>
              <a:t>33</a:t>
            </a:fld>
            <a:endParaRPr lang="en-US" dirty="0"/>
          </a:p>
        </p:txBody>
      </p:sp>
      <p:graphicFrame>
        <p:nvGraphicFramePr>
          <p:cNvPr id="9" name="Chart 8"/>
          <p:cNvGraphicFramePr>
            <a:graphicFrameLocks/>
          </p:cNvGraphicFramePr>
          <p:nvPr>
            <p:extLst>
              <p:ext uri="{D42A27DB-BD31-4B8C-83A1-F6EECF244321}">
                <p14:modId xmlns:p14="http://schemas.microsoft.com/office/powerpoint/2010/main" val="4107609043"/>
              </p:ext>
            </p:extLst>
          </p:nvPr>
        </p:nvGraphicFramePr>
        <p:xfrm>
          <a:off x="674605" y="1856096"/>
          <a:ext cx="5602045" cy="335598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hart 9"/>
          <p:cNvGraphicFramePr>
            <a:graphicFrameLocks/>
          </p:cNvGraphicFramePr>
          <p:nvPr>
            <p:extLst>
              <p:ext uri="{D42A27DB-BD31-4B8C-83A1-F6EECF244321}">
                <p14:modId xmlns:p14="http://schemas.microsoft.com/office/powerpoint/2010/main" val="2619098910"/>
              </p:ext>
            </p:extLst>
          </p:nvPr>
        </p:nvGraphicFramePr>
        <p:xfrm>
          <a:off x="6299344" y="1999385"/>
          <a:ext cx="5205718" cy="3274097"/>
        </p:xfrm>
        <a:graphic>
          <a:graphicData uri="http://schemas.openxmlformats.org/drawingml/2006/chart">
            <c:chart xmlns:c="http://schemas.openxmlformats.org/drawingml/2006/chart" xmlns:r="http://schemas.openxmlformats.org/officeDocument/2006/relationships" r:id="rId3"/>
          </a:graphicData>
        </a:graphic>
      </p:graphicFrame>
      <p:sp>
        <p:nvSpPr>
          <p:cNvPr id="8" name="TextBox 7"/>
          <p:cNvSpPr txBox="1"/>
          <p:nvPr/>
        </p:nvSpPr>
        <p:spPr>
          <a:xfrm>
            <a:off x="3475628" y="5498196"/>
            <a:ext cx="6582771" cy="646331"/>
          </a:xfrm>
          <a:prstGeom prst="rect">
            <a:avLst/>
          </a:prstGeom>
          <a:noFill/>
        </p:spPr>
        <p:txBody>
          <a:bodyPr wrap="square" rtlCol="0">
            <a:spAutoFit/>
          </a:bodyPr>
          <a:lstStyle/>
          <a:p>
            <a:r>
              <a:rPr lang="en-IN" dirty="0" smtClean="0"/>
              <a:t>LOAD DEFLECTION CURVE OF PSPSW WITH VARYING THICKNESS AND HOLE DIAMETER </a:t>
            </a:r>
            <a:endParaRPr lang="en-IN" dirty="0"/>
          </a:p>
        </p:txBody>
      </p:sp>
      <p:sp>
        <p:nvSpPr>
          <p:cNvPr id="6" name="Title 1"/>
          <p:cNvSpPr>
            <a:spLocks noGrp="1"/>
          </p:cNvSpPr>
          <p:nvPr>
            <p:ph type="title"/>
          </p:nvPr>
        </p:nvSpPr>
        <p:spPr>
          <a:xfrm>
            <a:off x="1295402" y="0"/>
            <a:ext cx="9601196" cy="1303867"/>
          </a:xfrm>
        </p:spPr>
        <p:txBody>
          <a:bodyPr>
            <a:normAutofit/>
          </a:bodyPr>
          <a:lstStyle/>
          <a:p>
            <a:r>
              <a:rPr lang="en-US" sz="3200" dirty="0" smtClean="0">
                <a:latin typeface="Times New Roman" panose="02020603050405020304" pitchFamily="18" charset="0"/>
                <a:cs typeface="Times New Roman" panose="02020603050405020304" pitchFamily="18" charset="0"/>
              </a:rPr>
              <a:t>Effect of thickness of plate </a:t>
            </a:r>
            <a:r>
              <a:rPr lang="en-US" sz="3200" dirty="0" smtClean="0">
                <a:latin typeface="Times New Roman" panose="02020603050405020304" pitchFamily="18" charset="0"/>
                <a:cs typeface="Times New Roman" panose="02020603050405020304" pitchFamily="18" charset="0"/>
              </a:rPr>
              <a:t>and diameter of hole-</a:t>
            </a:r>
            <a:r>
              <a:rPr lang="en-US" sz="3200" dirty="0" smtClean="0">
                <a:latin typeface="Times New Roman" panose="02020603050405020304" pitchFamily="18" charset="0"/>
                <a:cs typeface="Times New Roman" panose="02020603050405020304" pitchFamily="18" charset="0"/>
              </a:rPr>
              <a:t/>
            </a:r>
            <a:br>
              <a:rPr lang="en-US" sz="3200" dirty="0" smtClean="0">
                <a:latin typeface="Times New Roman" panose="02020603050405020304" pitchFamily="18" charset="0"/>
                <a:cs typeface="Times New Roman" panose="02020603050405020304" pitchFamily="18" charset="0"/>
              </a:rPr>
            </a:br>
            <a:r>
              <a:rPr lang="en-US" sz="3200" dirty="0" smtClean="0">
                <a:latin typeface="Times New Roman" panose="02020603050405020304" pitchFamily="18" charset="0"/>
                <a:cs typeface="Times New Roman" panose="02020603050405020304" pitchFamily="18" charset="0"/>
              </a:rPr>
              <a:t>Plate with one hole</a:t>
            </a:r>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2919406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31210" y="174056"/>
            <a:ext cx="10944366" cy="360589"/>
          </a:xfrm>
        </p:spPr>
        <p:txBody>
          <a:bodyPr>
            <a:noAutofit/>
          </a:bodyPr>
          <a:lstStyle/>
          <a:p>
            <a:r>
              <a:rPr lang="en-US" sz="2400" b="1" dirty="0" smtClean="0"/>
              <a:t>LOAD DEFORMATION CURVES OF SPSW WITH TWO AND FOUR HOLES</a:t>
            </a:r>
            <a:endParaRPr lang="en-US" sz="2400" b="1"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34</a:t>
            </a:fld>
            <a:endParaRPr lang="en-US" dirty="0"/>
          </a:p>
        </p:txBody>
      </p:sp>
      <p:graphicFrame>
        <p:nvGraphicFramePr>
          <p:cNvPr id="9" name="Chart 8"/>
          <p:cNvGraphicFramePr>
            <a:graphicFrameLocks/>
          </p:cNvGraphicFramePr>
          <p:nvPr>
            <p:extLst>
              <p:ext uri="{D42A27DB-BD31-4B8C-83A1-F6EECF244321}">
                <p14:modId xmlns:p14="http://schemas.microsoft.com/office/powerpoint/2010/main" val="1077680935"/>
              </p:ext>
            </p:extLst>
          </p:nvPr>
        </p:nvGraphicFramePr>
        <p:xfrm>
          <a:off x="1040101" y="534646"/>
          <a:ext cx="4540624"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hart 9"/>
          <p:cNvGraphicFramePr>
            <a:graphicFrameLocks/>
          </p:cNvGraphicFramePr>
          <p:nvPr>
            <p:extLst>
              <p:ext uri="{D42A27DB-BD31-4B8C-83A1-F6EECF244321}">
                <p14:modId xmlns:p14="http://schemas.microsoft.com/office/powerpoint/2010/main" val="3153324264"/>
              </p:ext>
            </p:extLst>
          </p:nvPr>
        </p:nvGraphicFramePr>
        <p:xfrm>
          <a:off x="6594811" y="534646"/>
          <a:ext cx="4540624"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2" name="Chart 11"/>
          <p:cNvGraphicFramePr>
            <a:graphicFrameLocks/>
          </p:cNvGraphicFramePr>
          <p:nvPr>
            <p:extLst>
              <p:ext uri="{D42A27DB-BD31-4B8C-83A1-F6EECF244321}">
                <p14:modId xmlns:p14="http://schemas.microsoft.com/office/powerpoint/2010/main" val="2260287531"/>
              </p:ext>
            </p:extLst>
          </p:nvPr>
        </p:nvGraphicFramePr>
        <p:xfrm>
          <a:off x="6713146" y="3739487"/>
          <a:ext cx="4536142"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8" name="Chart 7"/>
          <p:cNvGraphicFramePr>
            <a:graphicFrameLocks/>
          </p:cNvGraphicFramePr>
          <p:nvPr>
            <p:extLst>
              <p:ext uri="{D42A27DB-BD31-4B8C-83A1-F6EECF244321}">
                <p14:modId xmlns:p14="http://schemas.microsoft.com/office/powerpoint/2010/main" val="1707395726"/>
              </p:ext>
            </p:extLst>
          </p:nvPr>
        </p:nvGraphicFramePr>
        <p:xfrm>
          <a:off x="1197241" y="3804954"/>
          <a:ext cx="4708151" cy="2743200"/>
        </p:xfrm>
        <a:graphic>
          <a:graphicData uri="http://schemas.openxmlformats.org/drawingml/2006/chart">
            <c:chart xmlns:c="http://schemas.openxmlformats.org/drawingml/2006/chart" xmlns:r="http://schemas.openxmlformats.org/officeDocument/2006/relationships" r:id="rId5"/>
          </a:graphicData>
        </a:graphic>
      </p:graphicFrame>
      <p:sp>
        <p:nvSpPr>
          <p:cNvPr id="3" name="TextBox 2"/>
          <p:cNvSpPr txBox="1"/>
          <p:nvPr/>
        </p:nvSpPr>
        <p:spPr>
          <a:xfrm>
            <a:off x="906438" y="6482687"/>
            <a:ext cx="4989395" cy="369332"/>
          </a:xfrm>
          <a:prstGeom prst="rect">
            <a:avLst/>
          </a:prstGeom>
          <a:noFill/>
        </p:spPr>
        <p:txBody>
          <a:bodyPr wrap="square" rtlCol="0">
            <a:spAutoFit/>
          </a:bodyPr>
          <a:lstStyle/>
          <a:p>
            <a:r>
              <a:rPr lang="en-IN" dirty="0" smtClean="0"/>
              <a:t>PSPSW with thickness T1 and diameter of hole D1</a:t>
            </a:r>
            <a:endParaRPr lang="en-IN" dirty="0"/>
          </a:p>
        </p:txBody>
      </p:sp>
      <p:sp>
        <p:nvSpPr>
          <p:cNvPr id="11" name="TextBox 10"/>
          <p:cNvSpPr txBox="1"/>
          <p:nvPr/>
        </p:nvSpPr>
        <p:spPr>
          <a:xfrm>
            <a:off x="6586181" y="6482687"/>
            <a:ext cx="4989395" cy="369332"/>
          </a:xfrm>
          <a:prstGeom prst="rect">
            <a:avLst/>
          </a:prstGeom>
          <a:noFill/>
        </p:spPr>
        <p:txBody>
          <a:bodyPr wrap="square" rtlCol="0">
            <a:spAutoFit/>
          </a:bodyPr>
          <a:lstStyle/>
          <a:p>
            <a:r>
              <a:rPr lang="en-IN" dirty="0" smtClean="0"/>
              <a:t>PSPSW with thickness T2 and diameter of hole D1</a:t>
            </a:r>
            <a:endParaRPr lang="en-IN" dirty="0"/>
          </a:p>
        </p:txBody>
      </p:sp>
      <p:sp>
        <p:nvSpPr>
          <p:cNvPr id="13" name="TextBox 12"/>
          <p:cNvSpPr txBox="1"/>
          <p:nvPr/>
        </p:nvSpPr>
        <p:spPr>
          <a:xfrm>
            <a:off x="6709011" y="3324000"/>
            <a:ext cx="4989395" cy="369332"/>
          </a:xfrm>
          <a:prstGeom prst="rect">
            <a:avLst/>
          </a:prstGeom>
          <a:noFill/>
        </p:spPr>
        <p:txBody>
          <a:bodyPr wrap="square" rtlCol="0">
            <a:spAutoFit/>
          </a:bodyPr>
          <a:lstStyle/>
          <a:p>
            <a:r>
              <a:rPr lang="en-IN" dirty="0" smtClean="0"/>
              <a:t>PSPSW with thickness T2 and diameter of hole D2</a:t>
            </a:r>
            <a:endParaRPr lang="en-IN" dirty="0"/>
          </a:p>
        </p:txBody>
      </p:sp>
      <p:sp>
        <p:nvSpPr>
          <p:cNvPr id="14" name="TextBox 13"/>
          <p:cNvSpPr txBox="1"/>
          <p:nvPr/>
        </p:nvSpPr>
        <p:spPr>
          <a:xfrm>
            <a:off x="906437" y="3324000"/>
            <a:ext cx="4989395" cy="369332"/>
          </a:xfrm>
          <a:prstGeom prst="rect">
            <a:avLst/>
          </a:prstGeom>
          <a:noFill/>
        </p:spPr>
        <p:txBody>
          <a:bodyPr wrap="square" rtlCol="0">
            <a:spAutoFit/>
          </a:bodyPr>
          <a:lstStyle/>
          <a:p>
            <a:r>
              <a:rPr lang="en-IN" dirty="0" smtClean="0"/>
              <a:t>PSPSW with thickness T1 and diameter of hole D2</a:t>
            </a:r>
            <a:endParaRPr lang="en-IN" dirty="0"/>
          </a:p>
        </p:txBody>
      </p:sp>
    </p:spTree>
    <p:extLst>
      <p:ext uri="{BB962C8B-B14F-4D97-AF65-F5344CB8AC3E}">
        <p14:creationId xmlns:p14="http://schemas.microsoft.com/office/powerpoint/2010/main" val="165977703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982133"/>
            <a:ext cx="9601196" cy="505474"/>
          </a:xfrm>
        </p:spPr>
        <p:txBody>
          <a:bodyPr>
            <a:normAutofit fontScale="90000"/>
          </a:bodyPr>
          <a:lstStyle/>
          <a:p>
            <a:r>
              <a:rPr lang="en-US" dirty="0" smtClean="0"/>
              <a:t>Discussions</a:t>
            </a:r>
            <a:endParaRPr lang="en-US" dirty="0"/>
          </a:p>
        </p:txBody>
      </p:sp>
      <p:sp>
        <p:nvSpPr>
          <p:cNvPr id="3" name="Content Placeholder 2"/>
          <p:cNvSpPr>
            <a:spLocks noGrp="1"/>
          </p:cNvSpPr>
          <p:nvPr>
            <p:ph idx="1"/>
          </p:nvPr>
        </p:nvSpPr>
        <p:spPr>
          <a:xfrm>
            <a:off x="1295401" y="3439236"/>
            <a:ext cx="9601196" cy="2436632"/>
          </a:xfrm>
        </p:spPr>
        <p:txBody>
          <a:bodyPr>
            <a:normAutofit/>
          </a:bodyPr>
          <a:lstStyle/>
          <a:p>
            <a:pPr marL="0" indent="0">
              <a:buNone/>
            </a:pPr>
            <a:endParaRPr lang="en-US" dirty="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Comparing thickness of plates, plate with greater thickness is found to have larger load carrying capacity</a:t>
            </a:r>
          </a:p>
          <a:p>
            <a:r>
              <a:rPr lang="en-US" dirty="0" smtClean="0">
                <a:latin typeface="Times New Roman" panose="02020603050405020304" pitchFamily="18" charset="0"/>
                <a:cs typeface="Times New Roman" panose="02020603050405020304" pitchFamily="18" charset="0"/>
              </a:rPr>
              <a:t>It is found that when the diameter of hole increases the load carrying capacity also increases.</a:t>
            </a:r>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D57F1E4F-1CFF-5643-939E-217C01CDF565}" type="slidenum">
              <a:rPr lang="en-US" smtClean="0"/>
              <a:pPr/>
              <a:t>35</a:t>
            </a:fld>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2011207671"/>
              </p:ext>
            </p:extLst>
          </p:nvPr>
        </p:nvGraphicFramePr>
        <p:xfrm>
          <a:off x="920086" y="1750032"/>
          <a:ext cx="10515600" cy="1613799"/>
        </p:xfrm>
        <a:graphic>
          <a:graphicData uri="http://schemas.openxmlformats.org/drawingml/2006/table">
            <a:tbl>
              <a:tblPr firstRow="1" bandRow="1">
                <a:tableStyleId>{5C22544A-7EE6-4342-B048-85BDC9FD1C3A}</a:tableStyleId>
              </a:tblPr>
              <a:tblGrid>
                <a:gridCol w="2628900"/>
                <a:gridCol w="2628900"/>
                <a:gridCol w="2628900"/>
                <a:gridCol w="2628900"/>
              </a:tblGrid>
              <a:tr h="537933">
                <a:tc gridSpan="2">
                  <a:txBody>
                    <a:bodyPr/>
                    <a:lstStyle/>
                    <a:p>
                      <a:pPr algn="ctr"/>
                      <a:r>
                        <a:rPr lang="en-US" dirty="0" smtClean="0">
                          <a:latin typeface="Times New Roman" panose="02020603050405020304" pitchFamily="18" charset="0"/>
                          <a:cs typeface="Times New Roman" panose="02020603050405020304" pitchFamily="18" charset="0"/>
                        </a:rPr>
                        <a:t>Max. load for T1 Thickness plate</a:t>
                      </a:r>
                      <a:endParaRPr lang="en-US" dirty="0">
                        <a:latin typeface="Times New Roman" panose="02020603050405020304" pitchFamily="18" charset="0"/>
                        <a:cs typeface="Times New Roman" panose="02020603050405020304" pitchFamily="18" charset="0"/>
                      </a:endParaRPr>
                    </a:p>
                  </a:txBody>
                  <a:tcPr/>
                </a:tc>
                <a:tc hMerge="1">
                  <a:txBody>
                    <a:bodyPr/>
                    <a:lstStyle/>
                    <a:p>
                      <a:endParaRPr lang="en-US"/>
                    </a:p>
                  </a:txBody>
                  <a:tcPr/>
                </a:tc>
                <a:tc gridSpan="2">
                  <a:txBody>
                    <a:bodyPr/>
                    <a:lstStyle/>
                    <a:p>
                      <a:pPr algn="ctr"/>
                      <a:r>
                        <a:rPr lang="en-US" dirty="0" smtClean="0">
                          <a:latin typeface="Times New Roman" panose="02020603050405020304" pitchFamily="18" charset="0"/>
                          <a:cs typeface="Times New Roman" panose="02020603050405020304" pitchFamily="18" charset="0"/>
                        </a:rPr>
                        <a:t>Max. load for T2 Thickness plate</a:t>
                      </a:r>
                      <a:endParaRPr lang="en-US" dirty="0">
                        <a:latin typeface="Times New Roman" panose="02020603050405020304" pitchFamily="18" charset="0"/>
                        <a:cs typeface="Times New Roman" panose="02020603050405020304" pitchFamily="18" charset="0"/>
                      </a:endParaRPr>
                    </a:p>
                  </a:txBody>
                  <a:tcPr/>
                </a:tc>
                <a:tc hMerge="1">
                  <a:txBody>
                    <a:bodyPr/>
                    <a:lstStyle/>
                    <a:p>
                      <a:endParaRPr lang="en-US"/>
                    </a:p>
                  </a:txBody>
                  <a:tcPr/>
                </a:tc>
              </a:tr>
              <a:tr h="537933">
                <a:tc>
                  <a:txBody>
                    <a:bodyPr/>
                    <a:lstStyle/>
                    <a:p>
                      <a:pPr algn="ctr"/>
                      <a:r>
                        <a:rPr lang="en-US" dirty="0" smtClean="0">
                          <a:latin typeface="Times New Roman" panose="02020603050405020304" pitchFamily="18" charset="0"/>
                          <a:cs typeface="Times New Roman" panose="02020603050405020304" pitchFamily="18" charset="0"/>
                        </a:rPr>
                        <a:t>D1</a:t>
                      </a:r>
                      <a:r>
                        <a:rPr lang="en-US" baseline="0" dirty="0" smtClean="0">
                          <a:latin typeface="Times New Roman" panose="02020603050405020304" pitchFamily="18" charset="0"/>
                          <a:cs typeface="Times New Roman" panose="02020603050405020304" pitchFamily="18" charset="0"/>
                        </a:rPr>
                        <a:t> diameter</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D2 diameter</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D1 diameter</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D2 diameter</a:t>
                      </a:r>
                      <a:endParaRPr lang="en-US" dirty="0">
                        <a:latin typeface="Times New Roman" panose="02020603050405020304" pitchFamily="18" charset="0"/>
                        <a:cs typeface="Times New Roman" panose="02020603050405020304" pitchFamily="18" charset="0"/>
                      </a:endParaRPr>
                    </a:p>
                  </a:txBody>
                  <a:tcPr/>
                </a:tc>
              </a:tr>
              <a:tr h="537933">
                <a:tc>
                  <a:txBody>
                    <a:bodyPr/>
                    <a:lstStyle/>
                    <a:p>
                      <a:pPr algn="ctr"/>
                      <a:r>
                        <a:rPr lang="en-US" dirty="0" smtClean="0">
                          <a:latin typeface="Times New Roman" panose="02020603050405020304" pitchFamily="18" charset="0"/>
                          <a:cs typeface="Times New Roman" panose="02020603050405020304" pitchFamily="18" charset="0"/>
                        </a:rPr>
                        <a:t>15000N</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19000N</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33000N</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37000N</a:t>
                      </a:r>
                      <a:endParaRPr lang="en-US" dirty="0">
                        <a:latin typeface="Times New Roman" panose="02020603050405020304" pitchFamily="18" charset="0"/>
                        <a:cs typeface="Times New Roman" panose="02020603050405020304" pitchFamily="18" charset="0"/>
                      </a:endParaRPr>
                    </a:p>
                  </a:txBody>
                  <a:tcPr/>
                </a:tc>
              </a:tr>
            </a:tbl>
          </a:graphicData>
        </a:graphic>
      </p:graphicFrame>
    </p:spTree>
    <p:extLst>
      <p:ext uri="{BB962C8B-B14F-4D97-AF65-F5344CB8AC3E}">
        <p14:creationId xmlns:p14="http://schemas.microsoft.com/office/powerpoint/2010/main" val="428683327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2442442"/>
            <a:ext cx="9601196" cy="1303867"/>
          </a:xfrm>
        </p:spPr>
        <p:txBody>
          <a:bodyPr>
            <a:normAutofit fontScale="90000"/>
          </a:bodyPr>
          <a:lstStyle/>
          <a:p>
            <a:r>
              <a:rPr lang="en-IN" b="1" dirty="0" smtClean="0"/>
              <a:t>Influence of aspect ratio and hole orientations</a:t>
            </a:r>
            <a:endParaRPr lang="en-IN" b="1"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36</a:t>
            </a:fld>
            <a:endParaRPr lang="en-US" dirty="0"/>
          </a:p>
        </p:txBody>
      </p:sp>
    </p:spTree>
    <p:extLst>
      <p:ext uri="{BB962C8B-B14F-4D97-AF65-F5344CB8AC3E}">
        <p14:creationId xmlns:p14="http://schemas.microsoft.com/office/powerpoint/2010/main" val="33122353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29018" y="-174164"/>
            <a:ext cx="10515600" cy="1106984"/>
          </a:xfrm>
        </p:spPr>
        <p:txBody>
          <a:bodyPr/>
          <a:lstStyle/>
          <a:p>
            <a:r>
              <a:rPr lang="en-US" dirty="0" smtClean="0">
                <a:latin typeface="Times New Roman" panose="02020603050405020304" pitchFamily="18" charset="0"/>
                <a:cs typeface="Times New Roman" panose="02020603050405020304" pitchFamily="18" charset="0"/>
              </a:rPr>
              <a:t>For aspect ratio </a:t>
            </a:r>
            <a:r>
              <a:rPr lang="en-US" dirty="0" smtClean="0">
                <a:latin typeface="Times New Roman" panose="02020603050405020304" pitchFamily="18" charset="0"/>
                <a:cs typeface="Times New Roman" panose="02020603050405020304" pitchFamily="18" charset="0"/>
              </a:rPr>
              <a:t>1:1</a:t>
            </a:r>
            <a:endParaRPr lang="en-US" dirty="0">
              <a:latin typeface="Times New Roman" panose="02020603050405020304" pitchFamily="18" charset="0"/>
              <a:cs typeface="Times New Roman" panose="02020603050405020304" pitchFamily="18" charset="0"/>
            </a:endParaRPr>
          </a:p>
        </p:txBody>
      </p:sp>
      <p:pic>
        <p:nvPicPr>
          <p:cNvPr id="5" name="Content Placeholder 4"/>
          <p:cNvPicPr>
            <a:picLocks noGrp="1" noChangeAspect="1"/>
          </p:cNvPicPr>
          <p:nvPr>
            <p:ph idx="1"/>
          </p:nvPr>
        </p:nvPicPr>
        <p:blipFill>
          <a:blip r:embed="rId2"/>
          <a:stretch>
            <a:fillRect/>
          </a:stretch>
        </p:blipFill>
        <p:spPr>
          <a:xfrm>
            <a:off x="203173" y="682566"/>
            <a:ext cx="3916463" cy="2759297"/>
          </a:xfrm>
          <a:prstGeom prst="rect">
            <a:avLst/>
          </a:prstGeom>
        </p:spPr>
      </p:pic>
      <p:sp>
        <p:nvSpPr>
          <p:cNvPr id="4" name="Slide Number Placeholder 3"/>
          <p:cNvSpPr>
            <a:spLocks noGrp="1"/>
          </p:cNvSpPr>
          <p:nvPr>
            <p:ph type="sldNum" sz="quarter" idx="12"/>
          </p:nvPr>
        </p:nvSpPr>
        <p:spPr/>
        <p:txBody>
          <a:bodyPr/>
          <a:lstStyle/>
          <a:p>
            <a:fld id="{D57F1E4F-1CFF-5643-939E-217C01CDF565}" type="slidenum">
              <a:rPr lang="en-US" smtClean="0"/>
              <a:pPr/>
              <a:t>37</a:t>
            </a:fld>
            <a:endParaRPr lang="en-US" dirty="0"/>
          </a:p>
        </p:txBody>
      </p:sp>
      <p:pic>
        <p:nvPicPr>
          <p:cNvPr id="6" name="Picture 5"/>
          <p:cNvPicPr>
            <a:picLocks noChangeAspect="1"/>
          </p:cNvPicPr>
          <p:nvPr/>
        </p:nvPicPr>
        <p:blipFill>
          <a:blip r:embed="rId3"/>
          <a:stretch>
            <a:fillRect/>
          </a:stretch>
        </p:blipFill>
        <p:spPr>
          <a:xfrm>
            <a:off x="4199713" y="682566"/>
            <a:ext cx="3952727" cy="2777391"/>
          </a:xfrm>
          <a:prstGeom prst="rect">
            <a:avLst/>
          </a:prstGeom>
        </p:spPr>
      </p:pic>
      <p:pic>
        <p:nvPicPr>
          <p:cNvPr id="7" name="Picture 6"/>
          <p:cNvPicPr>
            <a:picLocks noChangeAspect="1"/>
          </p:cNvPicPr>
          <p:nvPr/>
        </p:nvPicPr>
        <p:blipFill>
          <a:blip r:embed="rId4"/>
          <a:stretch>
            <a:fillRect/>
          </a:stretch>
        </p:blipFill>
        <p:spPr>
          <a:xfrm>
            <a:off x="8196253" y="727801"/>
            <a:ext cx="3952727" cy="2732156"/>
          </a:xfrm>
          <a:prstGeom prst="rect">
            <a:avLst/>
          </a:prstGeom>
        </p:spPr>
      </p:pic>
      <p:pic>
        <p:nvPicPr>
          <p:cNvPr id="8" name="Picture 7"/>
          <p:cNvPicPr>
            <a:picLocks noChangeAspect="1"/>
          </p:cNvPicPr>
          <p:nvPr/>
        </p:nvPicPr>
        <p:blipFill>
          <a:blip r:embed="rId5"/>
          <a:stretch>
            <a:fillRect/>
          </a:stretch>
        </p:blipFill>
        <p:spPr>
          <a:xfrm>
            <a:off x="203173" y="3441863"/>
            <a:ext cx="5367005" cy="3338297"/>
          </a:xfrm>
          <a:prstGeom prst="rect">
            <a:avLst/>
          </a:prstGeom>
        </p:spPr>
      </p:pic>
      <p:pic>
        <p:nvPicPr>
          <p:cNvPr id="9" name="Picture 8"/>
          <p:cNvPicPr>
            <a:picLocks noChangeAspect="1"/>
          </p:cNvPicPr>
          <p:nvPr/>
        </p:nvPicPr>
        <p:blipFill>
          <a:blip r:embed="rId6"/>
          <a:stretch>
            <a:fillRect/>
          </a:stretch>
        </p:blipFill>
        <p:spPr>
          <a:xfrm>
            <a:off x="5845879" y="3441863"/>
            <a:ext cx="4786788" cy="3392578"/>
          </a:xfrm>
          <a:prstGeom prst="rect">
            <a:avLst/>
          </a:prstGeom>
        </p:spPr>
      </p:pic>
    </p:spTree>
    <p:extLst>
      <p:ext uri="{BB962C8B-B14F-4D97-AF65-F5344CB8AC3E}">
        <p14:creationId xmlns:p14="http://schemas.microsoft.com/office/powerpoint/2010/main" val="162330793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924683"/>
            <a:ext cx="10515600" cy="549275"/>
          </a:xfrm>
        </p:spPr>
        <p:txBody>
          <a:bodyPr>
            <a:noAutofit/>
          </a:bodyPr>
          <a:lstStyle/>
          <a:p>
            <a:r>
              <a:rPr lang="en-US" sz="3600" dirty="0" smtClean="0">
                <a:latin typeface="Times New Roman" panose="02020603050405020304" pitchFamily="18" charset="0"/>
                <a:cs typeface="Times New Roman" panose="02020603050405020304" pitchFamily="18" charset="0"/>
              </a:rPr>
              <a:t>For aspect ratio </a:t>
            </a:r>
            <a:r>
              <a:rPr lang="en-US" sz="3600" dirty="0" smtClean="0">
                <a:latin typeface="Times New Roman" panose="02020603050405020304" pitchFamily="18" charset="0"/>
                <a:cs typeface="Times New Roman" panose="02020603050405020304" pitchFamily="18" charset="0"/>
              </a:rPr>
              <a:t>1:1</a:t>
            </a:r>
            <a:endParaRPr lang="en-US" sz="3600" dirty="0">
              <a:latin typeface="Times New Roman" panose="02020603050405020304" pitchFamily="18" charset="0"/>
              <a:cs typeface="Times New Roman" panose="02020603050405020304" pitchFamily="18" charset="0"/>
            </a:endParaRPr>
          </a:p>
        </p:txBody>
      </p:sp>
      <p:graphicFrame>
        <p:nvGraphicFramePr>
          <p:cNvPr id="5" name="Content Placeholder 4"/>
          <p:cNvGraphicFramePr>
            <a:graphicFrameLocks noGrp="1"/>
          </p:cNvGraphicFramePr>
          <p:nvPr>
            <p:ph idx="1"/>
            <p:extLst/>
          </p:nvPr>
        </p:nvGraphicFramePr>
        <p:xfrm>
          <a:off x="838196" y="1825625"/>
          <a:ext cx="9520454" cy="3674424"/>
        </p:xfrm>
        <a:graphic>
          <a:graphicData uri="http://schemas.openxmlformats.org/drawingml/2006/table">
            <a:tbl>
              <a:tblPr firstRow="1" bandRow="1">
                <a:tableStyleId>{5C22544A-7EE6-4342-B048-85BDC9FD1C3A}</a:tableStyleId>
              </a:tblPr>
              <a:tblGrid>
                <a:gridCol w="4760227"/>
                <a:gridCol w="4760227"/>
              </a:tblGrid>
              <a:tr h="612404">
                <a:tc>
                  <a:txBody>
                    <a:bodyPr/>
                    <a:lstStyle/>
                    <a:p>
                      <a:pPr algn="ctr"/>
                      <a:r>
                        <a:rPr lang="en-US" dirty="0" smtClean="0">
                          <a:latin typeface="Times New Roman" panose="02020603050405020304" pitchFamily="18" charset="0"/>
                          <a:cs typeface="Times New Roman" panose="02020603050405020304" pitchFamily="18" charset="0"/>
                        </a:rPr>
                        <a:t>Number of holes</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Deformation(mm)</a:t>
                      </a:r>
                      <a:endParaRPr lang="en-US" dirty="0">
                        <a:latin typeface="Times New Roman" panose="02020603050405020304" pitchFamily="18" charset="0"/>
                        <a:cs typeface="Times New Roman" panose="02020603050405020304" pitchFamily="18" charset="0"/>
                      </a:endParaRPr>
                    </a:p>
                  </a:txBody>
                  <a:tcPr/>
                </a:tc>
              </a:tr>
              <a:tr h="612404">
                <a:tc>
                  <a:txBody>
                    <a:bodyPr/>
                    <a:lstStyle/>
                    <a:p>
                      <a:pPr algn="ctr"/>
                      <a:r>
                        <a:rPr lang="en-US" dirty="0" smtClean="0">
                          <a:latin typeface="Times New Roman" panose="02020603050405020304" pitchFamily="18" charset="0"/>
                          <a:cs typeface="Times New Roman" panose="02020603050405020304" pitchFamily="18" charset="0"/>
                        </a:rPr>
                        <a:t>One hole</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29.13</a:t>
                      </a:r>
                      <a:endParaRPr lang="en-US" dirty="0">
                        <a:latin typeface="Times New Roman" panose="02020603050405020304" pitchFamily="18" charset="0"/>
                        <a:cs typeface="Times New Roman" panose="02020603050405020304" pitchFamily="18" charset="0"/>
                      </a:endParaRPr>
                    </a:p>
                  </a:txBody>
                  <a:tcPr/>
                </a:tc>
              </a:tr>
              <a:tr h="612404">
                <a:tc>
                  <a:txBody>
                    <a:bodyPr/>
                    <a:lstStyle/>
                    <a:p>
                      <a:pPr algn="ctr"/>
                      <a:r>
                        <a:rPr lang="en-US" dirty="0" smtClean="0">
                          <a:latin typeface="Times New Roman" panose="02020603050405020304" pitchFamily="18" charset="0"/>
                          <a:cs typeface="Times New Roman" panose="02020603050405020304" pitchFamily="18" charset="0"/>
                        </a:rPr>
                        <a:t>Two hole -H</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37.52</a:t>
                      </a:r>
                      <a:endParaRPr lang="en-US" dirty="0">
                        <a:latin typeface="Times New Roman" panose="02020603050405020304" pitchFamily="18" charset="0"/>
                        <a:cs typeface="Times New Roman" panose="02020603050405020304" pitchFamily="18" charset="0"/>
                      </a:endParaRPr>
                    </a:p>
                  </a:txBody>
                  <a:tcPr/>
                </a:tc>
              </a:tr>
              <a:tr h="612404">
                <a:tc>
                  <a:txBody>
                    <a:bodyPr/>
                    <a:lstStyle/>
                    <a:p>
                      <a:pPr algn="ctr"/>
                      <a:r>
                        <a:rPr lang="en-US" dirty="0" smtClean="0">
                          <a:latin typeface="Times New Roman" panose="02020603050405020304" pitchFamily="18" charset="0"/>
                          <a:cs typeface="Times New Roman" panose="02020603050405020304" pitchFamily="18" charset="0"/>
                        </a:rPr>
                        <a:t>Two</a:t>
                      </a:r>
                      <a:r>
                        <a:rPr lang="en-US" baseline="0" dirty="0" smtClean="0">
                          <a:latin typeface="Times New Roman" panose="02020603050405020304" pitchFamily="18" charset="0"/>
                          <a:cs typeface="Times New Roman" panose="02020603050405020304" pitchFamily="18" charset="0"/>
                        </a:rPr>
                        <a:t> hole -V</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37.545</a:t>
                      </a:r>
                      <a:endParaRPr lang="en-US" dirty="0">
                        <a:latin typeface="Times New Roman" panose="02020603050405020304" pitchFamily="18" charset="0"/>
                        <a:cs typeface="Times New Roman" panose="02020603050405020304" pitchFamily="18" charset="0"/>
                      </a:endParaRPr>
                    </a:p>
                  </a:txBody>
                  <a:tcPr/>
                </a:tc>
              </a:tr>
              <a:tr h="612404">
                <a:tc>
                  <a:txBody>
                    <a:bodyPr/>
                    <a:lstStyle/>
                    <a:p>
                      <a:pPr algn="ctr"/>
                      <a:r>
                        <a:rPr lang="en-US" dirty="0" smtClean="0">
                          <a:latin typeface="Times New Roman" panose="02020603050405020304" pitchFamily="18" charset="0"/>
                          <a:cs typeface="Times New Roman" panose="02020603050405020304" pitchFamily="18" charset="0"/>
                        </a:rPr>
                        <a:t>Four hole -H</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37.523</a:t>
                      </a:r>
                      <a:endParaRPr lang="en-US" dirty="0">
                        <a:latin typeface="Times New Roman" panose="02020603050405020304" pitchFamily="18" charset="0"/>
                        <a:cs typeface="Times New Roman" panose="02020603050405020304" pitchFamily="18" charset="0"/>
                      </a:endParaRPr>
                    </a:p>
                  </a:txBody>
                  <a:tcPr/>
                </a:tc>
              </a:tr>
              <a:tr h="612404">
                <a:tc>
                  <a:txBody>
                    <a:bodyPr/>
                    <a:lstStyle/>
                    <a:p>
                      <a:pPr algn="ctr"/>
                      <a:r>
                        <a:rPr lang="en-US" dirty="0" smtClean="0">
                          <a:latin typeface="Times New Roman" panose="02020603050405020304" pitchFamily="18" charset="0"/>
                          <a:cs typeface="Times New Roman" panose="02020603050405020304" pitchFamily="18" charset="0"/>
                        </a:rPr>
                        <a:t>Four hole -V</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37.556</a:t>
                      </a:r>
                      <a:endParaRPr lang="en-US" dirty="0">
                        <a:latin typeface="Times New Roman" panose="02020603050405020304" pitchFamily="18" charset="0"/>
                        <a:cs typeface="Times New Roman" panose="02020603050405020304" pitchFamily="18" charset="0"/>
                      </a:endParaRPr>
                    </a:p>
                  </a:txBody>
                  <a:tcPr/>
                </a:tc>
              </a:tr>
            </a:tbl>
          </a:graphicData>
        </a:graphic>
      </p:graphicFrame>
      <p:sp>
        <p:nvSpPr>
          <p:cNvPr id="4" name="Slide Number Placeholder 3"/>
          <p:cNvSpPr>
            <a:spLocks noGrp="1"/>
          </p:cNvSpPr>
          <p:nvPr>
            <p:ph type="sldNum" sz="quarter" idx="12"/>
          </p:nvPr>
        </p:nvSpPr>
        <p:spPr/>
        <p:txBody>
          <a:bodyPr/>
          <a:lstStyle/>
          <a:p>
            <a:fld id="{D57F1E4F-1CFF-5643-939E-217C01CDF565}" type="slidenum">
              <a:rPr lang="en-US" smtClean="0"/>
              <a:pPr/>
              <a:t>38</a:t>
            </a:fld>
            <a:endParaRPr lang="en-US" dirty="0"/>
          </a:p>
        </p:txBody>
      </p:sp>
    </p:spTree>
    <p:extLst>
      <p:ext uri="{BB962C8B-B14F-4D97-AF65-F5344CB8AC3E}">
        <p14:creationId xmlns:p14="http://schemas.microsoft.com/office/powerpoint/2010/main" val="42715695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186220" y="589737"/>
            <a:ext cx="9601196" cy="601008"/>
          </a:xfrm>
        </p:spPr>
        <p:txBody>
          <a:bodyPr>
            <a:normAutofit/>
          </a:bodyPr>
          <a:lstStyle/>
          <a:p>
            <a:pPr marL="228600" lvl="0" indent="-228600">
              <a:spcBef>
                <a:spcPts val="1000"/>
              </a:spcBef>
            </a:pPr>
            <a:r>
              <a:rPr lang="en-US" sz="2400" dirty="0" smtClean="0">
                <a:solidFill>
                  <a:prstClr val="black"/>
                </a:solidFill>
                <a:latin typeface="Times New Roman" panose="02020603050405020304" pitchFamily="18" charset="0"/>
                <a:ea typeface="+mn-ea"/>
                <a:cs typeface="Times New Roman" panose="02020603050405020304" pitchFamily="18" charset="0"/>
              </a:rPr>
              <a:t>Load deformation curves of SPSW without hole and with one hole</a:t>
            </a:r>
            <a:endParaRPr lang="en-US" sz="2400"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39</a:t>
            </a:fld>
            <a:endParaRPr lang="en-US" dirty="0"/>
          </a:p>
        </p:txBody>
      </p:sp>
      <p:graphicFrame>
        <p:nvGraphicFramePr>
          <p:cNvPr id="5" name="Chart 4"/>
          <p:cNvGraphicFramePr>
            <a:graphicFrameLocks/>
          </p:cNvGraphicFramePr>
          <p:nvPr>
            <p:extLst>
              <p:ext uri="{D42A27DB-BD31-4B8C-83A1-F6EECF244321}">
                <p14:modId xmlns:p14="http://schemas.microsoft.com/office/powerpoint/2010/main" val="970706482"/>
              </p:ext>
            </p:extLst>
          </p:nvPr>
        </p:nvGraphicFramePr>
        <p:xfrm>
          <a:off x="6139541" y="1404241"/>
          <a:ext cx="4757057"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p:cNvGraphicFramePr>
            <a:graphicFrameLocks/>
          </p:cNvGraphicFramePr>
          <p:nvPr>
            <p:extLst>
              <p:ext uri="{D42A27DB-BD31-4B8C-83A1-F6EECF244321}">
                <p14:modId xmlns:p14="http://schemas.microsoft.com/office/powerpoint/2010/main" val="797973697"/>
              </p:ext>
            </p:extLst>
          </p:nvPr>
        </p:nvGraphicFramePr>
        <p:xfrm>
          <a:off x="820329" y="1339131"/>
          <a:ext cx="4757056" cy="2876550"/>
        </p:xfrm>
        <a:graphic>
          <a:graphicData uri="http://schemas.openxmlformats.org/drawingml/2006/chart">
            <c:chart xmlns:c="http://schemas.openxmlformats.org/drawingml/2006/chart" xmlns:r="http://schemas.openxmlformats.org/officeDocument/2006/relationships" r:id="rId3"/>
          </a:graphicData>
        </a:graphic>
      </p:graphicFrame>
      <p:sp>
        <p:nvSpPr>
          <p:cNvPr id="7" name="Rectangle 6"/>
          <p:cNvSpPr/>
          <p:nvPr/>
        </p:nvSpPr>
        <p:spPr>
          <a:xfrm>
            <a:off x="4176215" y="128072"/>
            <a:ext cx="4940489" cy="461665"/>
          </a:xfrm>
          <a:prstGeom prst="rect">
            <a:avLst/>
          </a:prstGeom>
        </p:spPr>
        <p:txBody>
          <a:bodyPr wrap="square">
            <a:spAutoFit/>
          </a:bodyPr>
          <a:lstStyle/>
          <a:p>
            <a:r>
              <a:rPr lang="en-US" sz="2400" b="1" dirty="0">
                <a:solidFill>
                  <a:prstClr val="black"/>
                </a:solidFill>
                <a:latin typeface="Times New Roman" panose="02020603050405020304" pitchFamily="18" charset="0"/>
                <a:cs typeface="Times New Roman" panose="02020603050405020304" pitchFamily="18" charset="0"/>
              </a:rPr>
              <a:t>Plate with aspect ratio 1.5:1 </a:t>
            </a:r>
            <a:endParaRPr lang="en-IN" sz="2400" dirty="0"/>
          </a:p>
        </p:txBody>
      </p:sp>
      <p:graphicFrame>
        <p:nvGraphicFramePr>
          <p:cNvPr id="8" name="Content Placeholder 4"/>
          <p:cNvGraphicFramePr>
            <a:graphicFrameLocks/>
          </p:cNvGraphicFramePr>
          <p:nvPr>
            <p:extLst>
              <p:ext uri="{D42A27DB-BD31-4B8C-83A1-F6EECF244321}">
                <p14:modId xmlns:p14="http://schemas.microsoft.com/office/powerpoint/2010/main" val="2970586751"/>
              </p:ext>
            </p:extLst>
          </p:nvPr>
        </p:nvGraphicFramePr>
        <p:xfrm>
          <a:off x="824552" y="4338329"/>
          <a:ext cx="4604657" cy="235448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9" name="Chart 8"/>
          <p:cNvGraphicFramePr>
            <a:graphicFrameLocks/>
          </p:cNvGraphicFramePr>
          <p:nvPr>
            <p:extLst>
              <p:ext uri="{D42A27DB-BD31-4B8C-83A1-F6EECF244321}">
                <p14:modId xmlns:p14="http://schemas.microsoft.com/office/powerpoint/2010/main" val="3665266487"/>
              </p:ext>
            </p:extLst>
          </p:nvPr>
        </p:nvGraphicFramePr>
        <p:xfrm>
          <a:off x="6030359" y="4270091"/>
          <a:ext cx="4757057" cy="235448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1540258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54223" y="1312214"/>
            <a:ext cx="5314757" cy="4241801"/>
          </a:xfrm>
        </p:spPr>
      </p:pic>
      <p:sp>
        <p:nvSpPr>
          <p:cNvPr id="2" name="Slide Number Placeholder 1"/>
          <p:cNvSpPr>
            <a:spLocks noGrp="1"/>
          </p:cNvSpPr>
          <p:nvPr>
            <p:ph type="sldNum" sz="quarter" idx="12"/>
          </p:nvPr>
        </p:nvSpPr>
        <p:spPr/>
        <p:txBody>
          <a:bodyPr/>
          <a:lstStyle/>
          <a:p>
            <a:fld id="{D57F1E4F-1CFF-5643-939E-217C01CDF565}" type="slidenum">
              <a:rPr lang="en-US" smtClean="0"/>
              <a:pPr/>
              <a:t>4</a:t>
            </a:fld>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32619" y="1312214"/>
            <a:ext cx="4414737" cy="4241800"/>
          </a:xfrm>
          <a:prstGeom prst="rect">
            <a:avLst/>
          </a:prstGeom>
        </p:spPr>
      </p:pic>
      <p:sp>
        <p:nvSpPr>
          <p:cNvPr id="6" name="TextBox 5"/>
          <p:cNvSpPr txBox="1"/>
          <p:nvPr/>
        </p:nvSpPr>
        <p:spPr>
          <a:xfrm>
            <a:off x="4301543" y="697174"/>
            <a:ext cx="4662152" cy="400110"/>
          </a:xfrm>
          <a:prstGeom prst="rect">
            <a:avLst/>
          </a:prstGeom>
          <a:noFill/>
        </p:spPr>
        <p:txBody>
          <a:bodyPr wrap="square" rtlCol="0">
            <a:spAutoFit/>
          </a:bodyPr>
          <a:lstStyle/>
          <a:p>
            <a:r>
              <a:rPr lang="en-IN" sz="2000" b="1" dirty="0" smtClean="0"/>
              <a:t>STEEL PLATE SHEAR WALL</a:t>
            </a:r>
            <a:endParaRPr lang="en-IN" sz="2000" b="1" dirty="0"/>
          </a:p>
        </p:txBody>
      </p:sp>
    </p:spTree>
    <p:extLst>
      <p:ext uri="{BB962C8B-B14F-4D97-AF65-F5344CB8AC3E}">
        <p14:creationId xmlns:p14="http://schemas.microsoft.com/office/powerpoint/2010/main" val="83259513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graphicFrame>
        <p:nvGraphicFramePr>
          <p:cNvPr id="5" name="Content Placeholder 4"/>
          <p:cNvGraphicFramePr>
            <a:graphicFrameLocks noGrp="1"/>
          </p:cNvGraphicFramePr>
          <p:nvPr>
            <p:ph idx="1"/>
            <p:extLst>
              <p:ext uri="{D42A27DB-BD31-4B8C-83A1-F6EECF244321}">
                <p14:modId xmlns:p14="http://schemas.microsoft.com/office/powerpoint/2010/main" val="3565757915"/>
              </p:ext>
            </p:extLst>
          </p:nvPr>
        </p:nvGraphicFramePr>
        <p:xfrm>
          <a:off x="928048" y="1201003"/>
          <a:ext cx="4774333" cy="2688309"/>
        </p:xfrm>
        <a:graphic>
          <a:graphicData uri="http://schemas.openxmlformats.org/drawingml/2006/chart">
            <c:chart xmlns:c="http://schemas.openxmlformats.org/drawingml/2006/chart" xmlns:r="http://schemas.openxmlformats.org/officeDocument/2006/relationships" r:id="rId2"/>
          </a:graphicData>
        </a:graphic>
      </p:graphicFrame>
      <p:sp>
        <p:nvSpPr>
          <p:cNvPr id="4" name="Slide Number Placeholder 3"/>
          <p:cNvSpPr>
            <a:spLocks noGrp="1"/>
          </p:cNvSpPr>
          <p:nvPr>
            <p:ph type="sldNum" sz="quarter" idx="12"/>
          </p:nvPr>
        </p:nvSpPr>
        <p:spPr/>
        <p:txBody>
          <a:bodyPr/>
          <a:lstStyle/>
          <a:p>
            <a:fld id="{D57F1E4F-1CFF-5643-939E-217C01CDF565}" type="slidenum">
              <a:rPr lang="en-US" smtClean="0"/>
              <a:pPr/>
              <a:t>40</a:t>
            </a:fld>
            <a:endParaRPr lang="en-US" dirty="0"/>
          </a:p>
        </p:txBody>
      </p:sp>
      <p:graphicFrame>
        <p:nvGraphicFramePr>
          <p:cNvPr id="7" name="Chart 6"/>
          <p:cNvGraphicFramePr>
            <a:graphicFrameLocks/>
          </p:cNvGraphicFramePr>
          <p:nvPr>
            <p:extLst>
              <p:ext uri="{D42A27DB-BD31-4B8C-83A1-F6EECF244321}">
                <p14:modId xmlns:p14="http://schemas.microsoft.com/office/powerpoint/2010/main" val="1050832025"/>
              </p:ext>
            </p:extLst>
          </p:nvPr>
        </p:nvGraphicFramePr>
        <p:xfrm>
          <a:off x="983384" y="3981639"/>
          <a:ext cx="4705350"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p:cNvGraphicFramePr>
            <a:graphicFrameLocks/>
          </p:cNvGraphicFramePr>
          <p:nvPr>
            <p:extLst>
              <p:ext uri="{D42A27DB-BD31-4B8C-83A1-F6EECF244321}">
                <p14:modId xmlns:p14="http://schemas.microsoft.com/office/powerpoint/2010/main" val="2255339163"/>
              </p:ext>
            </p:extLst>
          </p:nvPr>
        </p:nvGraphicFramePr>
        <p:xfrm>
          <a:off x="6034199" y="3980010"/>
          <a:ext cx="4591050"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9" name="Chart 8"/>
          <p:cNvGraphicFramePr>
            <a:graphicFrameLocks/>
          </p:cNvGraphicFramePr>
          <p:nvPr>
            <p:extLst>
              <p:ext uri="{D42A27DB-BD31-4B8C-83A1-F6EECF244321}">
                <p14:modId xmlns:p14="http://schemas.microsoft.com/office/powerpoint/2010/main" val="1155198531"/>
              </p:ext>
            </p:extLst>
          </p:nvPr>
        </p:nvGraphicFramePr>
        <p:xfrm>
          <a:off x="6031478" y="1165549"/>
          <a:ext cx="4593771" cy="2800350"/>
        </p:xfrm>
        <a:graphic>
          <a:graphicData uri="http://schemas.openxmlformats.org/drawingml/2006/chart">
            <c:chart xmlns:c="http://schemas.openxmlformats.org/drawingml/2006/chart" xmlns:r="http://schemas.openxmlformats.org/officeDocument/2006/relationships" r:id="rId5"/>
          </a:graphicData>
        </a:graphic>
      </p:graphicFrame>
      <p:sp>
        <p:nvSpPr>
          <p:cNvPr id="10" name="Rectangle 9"/>
          <p:cNvSpPr/>
          <p:nvPr/>
        </p:nvSpPr>
        <p:spPr>
          <a:xfrm>
            <a:off x="3903261" y="144603"/>
            <a:ext cx="4940489" cy="461665"/>
          </a:xfrm>
          <a:prstGeom prst="rect">
            <a:avLst/>
          </a:prstGeom>
        </p:spPr>
        <p:txBody>
          <a:bodyPr wrap="square">
            <a:spAutoFit/>
          </a:bodyPr>
          <a:lstStyle/>
          <a:p>
            <a:r>
              <a:rPr lang="en-US" sz="2400" b="1" dirty="0">
                <a:solidFill>
                  <a:prstClr val="black"/>
                </a:solidFill>
                <a:latin typeface="Times New Roman" panose="02020603050405020304" pitchFamily="18" charset="0"/>
                <a:cs typeface="Times New Roman" panose="02020603050405020304" pitchFamily="18" charset="0"/>
              </a:rPr>
              <a:t>Plate with aspect ratio 1.5:1 </a:t>
            </a:r>
            <a:endParaRPr lang="en-IN" sz="2400" dirty="0"/>
          </a:p>
        </p:txBody>
      </p:sp>
      <p:sp>
        <p:nvSpPr>
          <p:cNvPr id="11" name="Title 1"/>
          <p:cNvSpPr>
            <a:spLocks noGrp="1"/>
          </p:cNvSpPr>
          <p:nvPr>
            <p:ph type="title"/>
          </p:nvPr>
        </p:nvSpPr>
        <p:spPr>
          <a:xfrm>
            <a:off x="1186220" y="589737"/>
            <a:ext cx="9601196" cy="601008"/>
          </a:xfrm>
        </p:spPr>
        <p:txBody>
          <a:bodyPr>
            <a:normAutofit/>
          </a:bodyPr>
          <a:lstStyle/>
          <a:p>
            <a:pPr marL="228600" lvl="0" indent="-228600">
              <a:spcBef>
                <a:spcPts val="1000"/>
              </a:spcBef>
            </a:pPr>
            <a:r>
              <a:rPr lang="en-US" sz="2400" dirty="0" smtClean="0">
                <a:solidFill>
                  <a:prstClr val="black"/>
                </a:solidFill>
                <a:latin typeface="Times New Roman" panose="02020603050405020304" pitchFamily="18" charset="0"/>
                <a:ea typeface="+mn-ea"/>
                <a:cs typeface="Times New Roman" panose="02020603050405020304" pitchFamily="18" charset="0"/>
              </a:rPr>
              <a:t>Load deformation curves of SPSW with two and four perforations</a:t>
            </a:r>
            <a:endParaRPr lang="en-US" sz="2400" dirty="0"/>
          </a:p>
        </p:txBody>
      </p:sp>
    </p:spTree>
    <p:extLst>
      <p:ext uri="{BB962C8B-B14F-4D97-AF65-F5344CB8AC3E}">
        <p14:creationId xmlns:p14="http://schemas.microsoft.com/office/powerpoint/2010/main" val="221393855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1"/>
            <a:ext cx="10515600" cy="387751"/>
          </a:xfrm>
        </p:spPr>
        <p:txBody>
          <a:bodyPr>
            <a:normAutofit fontScale="90000"/>
          </a:bodyPr>
          <a:lstStyle/>
          <a:p>
            <a:r>
              <a:rPr lang="en-US" dirty="0" smtClean="0">
                <a:latin typeface="Times New Roman" panose="02020603050405020304" pitchFamily="18" charset="0"/>
                <a:cs typeface="Times New Roman" panose="02020603050405020304" pitchFamily="18" charset="0"/>
              </a:rPr>
              <a:t>For aspect ratio 1.5:1</a:t>
            </a:r>
            <a:endParaRPr lang="en-US" dirty="0">
              <a:latin typeface="Times New Roman" panose="02020603050405020304" pitchFamily="18" charset="0"/>
              <a:cs typeface="Times New Roman" panose="02020603050405020304" pitchFamily="18" charset="0"/>
            </a:endParaRPr>
          </a:p>
        </p:txBody>
      </p:sp>
      <p:pic>
        <p:nvPicPr>
          <p:cNvPr id="5" name="Content Placeholder 4"/>
          <p:cNvPicPr>
            <a:picLocks noGrp="1" noChangeAspect="1"/>
          </p:cNvPicPr>
          <p:nvPr>
            <p:ph idx="1"/>
          </p:nvPr>
        </p:nvPicPr>
        <p:blipFill>
          <a:blip r:embed="rId2"/>
          <a:stretch>
            <a:fillRect/>
          </a:stretch>
        </p:blipFill>
        <p:spPr>
          <a:xfrm>
            <a:off x="0" y="387753"/>
            <a:ext cx="7056658" cy="2355448"/>
          </a:xfrm>
          <a:prstGeom prst="rect">
            <a:avLst/>
          </a:prstGeom>
        </p:spPr>
      </p:pic>
      <p:sp>
        <p:nvSpPr>
          <p:cNvPr id="4" name="Slide Number Placeholder 3"/>
          <p:cNvSpPr>
            <a:spLocks noGrp="1"/>
          </p:cNvSpPr>
          <p:nvPr>
            <p:ph type="sldNum" sz="quarter" idx="12"/>
          </p:nvPr>
        </p:nvSpPr>
        <p:spPr/>
        <p:txBody>
          <a:bodyPr/>
          <a:lstStyle/>
          <a:p>
            <a:fld id="{D57F1E4F-1CFF-5643-939E-217C01CDF565}" type="slidenum">
              <a:rPr lang="en-US" smtClean="0"/>
              <a:pPr/>
              <a:t>41</a:t>
            </a:fld>
            <a:endParaRPr lang="en-US" dirty="0"/>
          </a:p>
        </p:txBody>
      </p:sp>
      <p:pic>
        <p:nvPicPr>
          <p:cNvPr id="6" name="Picture 5"/>
          <p:cNvPicPr>
            <a:picLocks noChangeAspect="1"/>
          </p:cNvPicPr>
          <p:nvPr/>
        </p:nvPicPr>
        <p:blipFill>
          <a:blip r:embed="rId3"/>
          <a:stretch>
            <a:fillRect/>
          </a:stretch>
        </p:blipFill>
        <p:spPr>
          <a:xfrm>
            <a:off x="5907498" y="387752"/>
            <a:ext cx="6284501" cy="2355449"/>
          </a:xfrm>
          <a:prstGeom prst="rect">
            <a:avLst/>
          </a:prstGeom>
        </p:spPr>
      </p:pic>
      <p:pic>
        <p:nvPicPr>
          <p:cNvPr id="7" name="Picture 6"/>
          <p:cNvPicPr>
            <a:picLocks noChangeAspect="1"/>
          </p:cNvPicPr>
          <p:nvPr/>
        </p:nvPicPr>
        <p:blipFill>
          <a:blip r:embed="rId4"/>
          <a:stretch>
            <a:fillRect/>
          </a:stretch>
        </p:blipFill>
        <p:spPr>
          <a:xfrm>
            <a:off x="0" y="2569027"/>
            <a:ext cx="5907498" cy="2177143"/>
          </a:xfrm>
          <a:prstGeom prst="rect">
            <a:avLst/>
          </a:prstGeom>
        </p:spPr>
      </p:pic>
      <p:pic>
        <p:nvPicPr>
          <p:cNvPr id="8" name="Picture 7"/>
          <p:cNvPicPr>
            <a:picLocks noChangeAspect="1"/>
          </p:cNvPicPr>
          <p:nvPr/>
        </p:nvPicPr>
        <p:blipFill>
          <a:blip r:embed="rId5"/>
          <a:stretch>
            <a:fillRect/>
          </a:stretch>
        </p:blipFill>
        <p:spPr>
          <a:xfrm>
            <a:off x="5882098" y="2569027"/>
            <a:ext cx="6284501" cy="2177143"/>
          </a:xfrm>
          <a:prstGeom prst="rect">
            <a:avLst/>
          </a:prstGeom>
        </p:spPr>
      </p:pic>
      <p:pic>
        <p:nvPicPr>
          <p:cNvPr id="9" name="Content Placeholder 4"/>
          <p:cNvPicPr>
            <a:picLocks noChangeAspect="1"/>
          </p:cNvPicPr>
          <p:nvPr/>
        </p:nvPicPr>
        <p:blipFill>
          <a:blip r:embed="rId6"/>
          <a:stretch>
            <a:fillRect/>
          </a:stretch>
        </p:blipFill>
        <p:spPr>
          <a:xfrm>
            <a:off x="2830469" y="4640484"/>
            <a:ext cx="6052457" cy="2080991"/>
          </a:xfrm>
          <a:prstGeom prst="rect">
            <a:avLst/>
          </a:prstGeom>
        </p:spPr>
      </p:pic>
    </p:spTree>
    <p:extLst>
      <p:ext uri="{BB962C8B-B14F-4D97-AF65-F5344CB8AC3E}">
        <p14:creationId xmlns:p14="http://schemas.microsoft.com/office/powerpoint/2010/main" val="277120797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747262"/>
            <a:ext cx="10515600" cy="753991"/>
          </a:xfrm>
        </p:spPr>
        <p:txBody>
          <a:bodyPr>
            <a:normAutofit/>
          </a:bodyPr>
          <a:lstStyle/>
          <a:p>
            <a:r>
              <a:rPr lang="en-US" sz="3600" dirty="0" smtClean="0">
                <a:latin typeface="Times New Roman" panose="02020603050405020304" pitchFamily="18" charset="0"/>
                <a:cs typeface="Times New Roman" panose="02020603050405020304" pitchFamily="18" charset="0"/>
              </a:rPr>
              <a:t>For aspect ratio </a:t>
            </a:r>
            <a:r>
              <a:rPr lang="en-US" sz="3600" dirty="0" smtClean="0">
                <a:latin typeface="Times New Roman" panose="02020603050405020304" pitchFamily="18" charset="0"/>
                <a:cs typeface="Times New Roman" panose="02020603050405020304" pitchFamily="18" charset="0"/>
              </a:rPr>
              <a:t>1.5:1</a:t>
            </a:r>
            <a:endParaRPr lang="en-US" sz="3600" dirty="0">
              <a:latin typeface="Times New Roman" panose="02020603050405020304" pitchFamily="18" charset="0"/>
              <a:cs typeface="Times New Roman" panose="02020603050405020304" pitchFamily="18" charset="0"/>
            </a:endParaRPr>
          </a:p>
        </p:txBody>
      </p:sp>
      <p:graphicFrame>
        <p:nvGraphicFramePr>
          <p:cNvPr id="5" name="Content Placeholder 4"/>
          <p:cNvGraphicFramePr>
            <a:graphicFrameLocks noGrp="1"/>
          </p:cNvGraphicFramePr>
          <p:nvPr>
            <p:ph idx="1"/>
            <p:extLst/>
          </p:nvPr>
        </p:nvGraphicFramePr>
        <p:xfrm>
          <a:off x="838198" y="1825625"/>
          <a:ext cx="9629634" cy="3660774"/>
        </p:xfrm>
        <a:graphic>
          <a:graphicData uri="http://schemas.openxmlformats.org/drawingml/2006/table">
            <a:tbl>
              <a:tblPr firstRow="1" bandRow="1">
                <a:tableStyleId>{5C22544A-7EE6-4342-B048-85BDC9FD1C3A}</a:tableStyleId>
              </a:tblPr>
              <a:tblGrid>
                <a:gridCol w="4814817"/>
                <a:gridCol w="4814817"/>
              </a:tblGrid>
              <a:tr h="610129">
                <a:tc>
                  <a:txBody>
                    <a:bodyPr/>
                    <a:lstStyle/>
                    <a:p>
                      <a:pPr algn="ctr"/>
                      <a:r>
                        <a:rPr lang="en-US" dirty="0" smtClean="0">
                          <a:latin typeface="Times New Roman" panose="02020603050405020304" pitchFamily="18" charset="0"/>
                          <a:cs typeface="Times New Roman" panose="02020603050405020304" pitchFamily="18" charset="0"/>
                        </a:rPr>
                        <a:t>Number of holes</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Deformation(mm)</a:t>
                      </a:r>
                      <a:endParaRPr lang="en-US" dirty="0">
                        <a:latin typeface="Times New Roman" panose="02020603050405020304" pitchFamily="18" charset="0"/>
                        <a:cs typeface="Times New Roman" panose="02020603050405020304" pitchFamily="18" charset="0"/>
                      </a:endParaRPr>
                    </a:p>
                  </a:txBody>
                  <a:tcPr/>
                </a:tc>
              </a:tr>
              <a:tr h="610129">
                <a:tc>
                  <a:txBody>
                    <a:bodyPr/>
                    <a:lstStyle/>
                    <a:p>
                      <a:pPr algn="ctr"/>
                      <a:r>
                        <a:rPr lang="en-US" dirty="0" smtClean="0">
                          <a:latin typeface="Times New Roman" panose="02020603050405020304" pitchFamily="18" charset="0"/>
                          <a:cs typeface="Times New Roman" panose="02020603050405020304" pitchFamily="18" charset="0"/>
                        </a:rPr>
                        <a:t>One hole</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26.281</a:t>
                      </a:r>
                      <a:endParaRPr lang="en-US" dirty="0">
                        <a:latin typeface="Times New Roman" panose="02020603050405020304" pitchFamily="18" charset="0"/>
                        <a:cs typeface="Times New Roman" panose="02020603050405020304" pitchFamily="18" charset="0"/>
                      </a:endParaRPr>
                    </a:p>
                  </a:txBody>
                  <a:tcPr/>
                </a:tc>
              </a:tr>
              <a:tr h="610129">
                <a:tc>
                  <a:txBody>
                    <a:bodyPr/>
                    <a:lstStyle/>
                    <a:p>
                      <a:pPr algn="ctr"/>
                      <a:r>
                        <a:rPr lang="en-US" dirty="0" smtClean="0">
                          <a:latin typeface="Times New Roman" panose="02020603050405020304" pitchFamily="18" charset="0"/>
                          <a:cs typeface="Times New Roman" panose="02020603050405020304" pitchFamily="18" charset="0"/>
                        </a:rPr>
                        <a:t>Two hole -H</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28.146</a:t>
                      </a:r>
                      <a:endParaRPr lang="en-US" dirty="0">
                        <a:latin typeface="Times New Roman" panose="02020603050405020304" pitchFamily="18" charset="0"/>
                        <a:cs typeface="Times New Roman" panose="02020603050405020304" pitchFamily="18" charset="0"/>
                      </a:endParaRPr>
                    </a:p>
                  </a:txBody>
                  <a:tcPr/>
                </a:tc>
              </a:tr>
              <a:tr h="610129">
                <a:tc>
                  <a:txBody>
                    <a:bodyPr/>
                    <a:lstStyle/>
                    <a:p>
                      <a:pPr algn="ctr"/>
                      <a:r>
                        <a:rPr lang="en-US" dirty="0" smtClean="0">
                          <a:latin typeface="Times New Roman" panose="02020603050405020304" pitchFamily="18" charset="0"/>
                          <a:cs typeface="Times New Roman" panose="02020603050405020304" pitchFamily="18" charset="0"/>
                        </a:rPr>
                        <a:t>Two</a:t>
                      </a:r>
                      <a:r>
                        <a:rPr lang="en-US" baseline="0" dirty="0" smtClean="0">
                          <a:latin typeface="Times New Roman" panose="02020603050405020304" pitchFamily="18" charset="0"/>
                          <a:cs typeface="Times New Roman" panose="02020603050405020304" pitchFamily="18" charset="0"/>
                        </a:rPr>
                        <a:t> hole -V</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30.06</a:t>
                      </a:r>
                      <a:endParaRPr lang="en-US" dirty="0">
                        <a:latin typeface="Times New Roman" panose="02020603050405020304" pitchFamily="18" charset="0"/>
                        <a:cs typeface="Times New Roman" panose="02020603050405020304" pitchFamily="18" charset="0"/>
                      </a:endParaRPr>
                    </a:p>
                  </a:txBody>
                  <a:tcPr/>
                </a:tc>
              </a:tr>
              <a:tr h="610129">
                <a:tc>
                  <a:txBody>
                    <a:bodyPr/>
                    <a:lstStyle/>
                    <a:p>
                      <a:pPr algn="ctr"/>
                      <a:r>
                        <a:rPr lang="en-US" dirty="0" smtClean="0">
                          <a:latin typeface="Times New Roman" panose="02020603050405020304" pitchFamily="18" charset="0"/>
                          <a:cs typeface="Times New Roman" panose="02020603050405020304" pitchFamily="18" charset="0"/>
                        </a:rPr>
                        <a:t>Four hole -H</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30.015</a:t>
                      </a:r>
                      <a:endParaRPr lang="en-US" dirty="0">
                        <a:latin typeface="Times New Roman" panose="02020603050405020304" pitchFamily="18" charset="0"/>
                        <a:cs typeface="Times New Roman" panose="02020603050405020304" pitchFamily="18" charset="0"/>
                      </a:endParaRPr>
                    </a:p>
                  </a:txBody>
                  <a:tcPr/>
                </a:tc>
              </a:tr>
              <a:tr h="610129">
                <a:tc>
                  <a:txBody>
                    <a:bodyPr/>
                    <a:lstStyle/>
                    <a:p>
                      <a:pPr algn="ctr"/>
                      <a:r>
                        <a:rPr lang="en-US" dirty="0" smtClean="0">
                          <a:latin typeface="Times New Roman" panose="02020603050405020304" pitchFamily="18" charset="0"/>
                          <a:cs typeface="Times New Roman" panose="02020603050405020304" pitchFamily="18" charset="0"/>
                        </a:rPr>
                        <a:t>Four hole -V</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28.164</a:t>
                      </a:r>
                      <a:endParaRPr lang="en-US" dirty="0">
                        <a:latin typeface="Times New Roman" panose="02020603050405020304" pitchFamily="18" charset="0"/>
                        <a:cs typeface="Times New Roman" panose="02020603050405020304" pitchFamily="18" charset="0"/>
                      </a:endParaRPr>
                    </a:p>
                  </a:txBody>
                  <a:tcPr/>
                </a:tc>
              </a:tr>
            </a:tbl>
          </a:graphicData>
        </a:graphic>
      </p:graphicFrame>
      <p:sp>
        <p:nvSpPr>
          <p:cNvPr id="4" name="Slide Number Placeholder 3"/>
          <p:cNvSpPr>
            <a:spLocks noGrp="1"/>
          </p:cNvSpPr>
          <p:nvPr>
            <p:ph type="sldNum" sz="quarter" idx="12"/>
          </p:nvPr>
        </p:nvSpPr>
        <p:spPr/>
        <p:txBody>
          <a:bodyPr/>
          <a:lstStyle/>
          <a:p>
            <a:fld id="{D57F1E4F-1CFF-5643-939E-217C01CDF565}" type="slidenum">
              <a:rPr lang="en-US" smtClean="0"/>
              <a:pPr/>
              <a:t>42</a:t>
            </a:fld>
            <a:endParaRPr lang="en-US" dirty="0"/>
          </a:p>
        </p:txBody>
      </p:sp>
    </p:spTree>
    <p:extLst>
      <p:ext uri="{BB962C8B-B14F-4D97-AF65-F5344CB8AC3E}">
        <p14:creationId xmlns:p14="http://schemas.microsoft.com/office/powerpoint/2010/main" val="250645720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D57F1E4F-1CFF-5643-939E-217C01CDF565}" type="slidenum">
              <a:rPr lang="en-US" smtClean="0"/>
              <a:pPr/>
              <a:t>43</a:t>
            </a:fld>
            <a:endParaRPr lang="en-US" dirty="0"/>
          </a:p>
        </p:txBody>
      </p:sp>
      <p:graphicFrame>
        <p:nvGraphicFramePr>
          <p:cNvPr id="5" name="Chart 4"/>
          <p:cNvGraphicFramePr>
            <a:graphicFrameLocks/>
          </p:cNvGraphicFramePr>
          <p:nvPr>
            <p:extLst>
              <p:ext uri="{D42A27DB-BD31-4B8C-83A1-F6EECF244321}">
                <p14:modId xmlns:p14="http://schemas.microsoft.com/office/powerpoint/2010/main" val="3916130922"/>
              </p:ext>
            </p:extLst>
          </p:nvPr>
        </p:nvGraphicFramePr>
        <p:xfrm>
          <a:off x="6425293" y="1190745"/>
          <a:ext cx="459105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p:cNvGraphicFramePr>
            <a:graphicFrameLocks/>
          </p:cNvGraphicFramePr>
          <p:nvPr>
            <p:extLst>
              <p:ext uri="{D42A27DB-BD31-4B8C-83A1-F6EECF244321}">
                <p14:modId xmlns:p14="http://schemas.microsoft.com/office/powerpoint/2010/main" val="1050983657"/>
              </p:ext>
            </p:extLst>
          </p:nvPr>
        </p:nvGraphicFramePr>
        <p:xfrm>
          <a:off x="889054" y="1190745"/>
          <a:ext cx="4591050" cy="2743200"/>
        </p:xfrm>
        <a:graphic>
          <a:graphicData uri="http://schemas.openxmlformats.org/drawingml/2006/chart">
            <c:chart xmlns:c="http://schemas.openxmlformats.org/drawingml/2006/chart" xmlns:r="http://schemas.openxmlformats.org/officeDocument/2006/relationships" r:id="rId3"/>
          </a:graphicData>
        </a:graphic>
      </p:graphicFrame>
      <p:sp>
        <p:nvSpPr>
          <p:cNvPr id="7" name="Rectangle 6"/>
          <p:cNvSpPr/>
          <p:nvPr/>
        </p:nvSpPr>
        <p:spPr>
          <a:xfrm>
            <a:off x="4176215" y="128072"/>
            <a:ext cx="4940489" cy="461665"/>
          </a:xfrm>
          <a:prstGeom prst="rect">
            <a:avLst/>
          </a:prstGeom>
        </p:spPr>
        <p:txBody>
          <a:bodyPr wrap="square">
            <a:spAutoFit/>
          </a:bodyPr>
          <a:lstStyle/>
          <a:p>
            <a:r>
              <a:rPr lang="en-US" sz="2400" b="1" dirty="0">
                <a:solidFill>
                  <a:prstClr val="black"/>
                </a:solidFill>
                <a:latin typeface="Times New Roman" panose="02020603050405020304" pitchFamily="18" charset="0"/>
                <a:cs typeface="Times New Roman" panose="02020603050405020304" pitchFamily="18" charset="0"/>
              </a:rPr>
              <a:t>Plate with aspect ratio </a:t>
            </a:r>
            <a:r>
              <a:rPr lang="en-US" sz="2400" b="1" dirty="0" smtClean="0">
                <a:solidFill>
                  <a:prstClr val="black"/>
                </a:solidFill>
                <a:latin typeface="Times New Roman" panose="02020603050405020304" pitchFamily="18" charset="0"/>
                <a:cs typeface="Times New Roman" panose="02020603050405020304" pitchFamily="18" charset="0"/>
              </a:rPr>
              <a:t>1:1.5</a:t>
            </a:r>
            <a:endParaRPr lang="en-IN" sz="2400" dirty="0"/>
          </a:p>
        </p:txBody>
      </p:sp>
      <p:sp>
        <p:nvSpPr>
          <p:cNvPr id="8" name="Title 1"/>
          <p:cNvSpPr>
            <a:spLocks noGrp="1"/>
          </p:cNvSpPr>
          <p:nvPr>
            <p:ph type="title"/>
          </p:nvPr>
        </p:nvSpPr>
        <p:spPr>
          <a:xfrm>
            <a:off x="1186220" y="589737"/>
            <a:ext cx="9601196" cy="601008"/>
          </a:xfrm>
        </p:spPr>
        <p:txBody>
          <a:bodyPr>
            <a:normAutofit/>
          </a:bodyPr>
          <a:lstStyle/>
          <a:p>
            <a:pPr marL="228600" lvl="0" indent="-228600">
              <a:spcBef>
                <a:spcPts val="1000"/>
              </a:spcBef>
            </a:pPr>
            <a:r>
              <a:rPr lang="en-US" sz="2400" dirty="0" smtClean="0">
                <a:solidFill>
                  <a:prstClr val="black"/>
                </a:solidFill>
                <a:latin typeface="Times New Roman" panose="02020603050405020304" pitchFamily="18" charset="0"/>
                <a:ea typeface="+mn-ea"/>
                <a:cs typeface="Times New Roman" panose="02020603050405020304" pitchFamily="18" charset="0"/>
              </a:rPr>
              <a:t>Load deformation curves of SPSW without perforations and with one hole</a:t>
            </a:r>
            <a:endParaRPr lang="en-US" sz="2400" dirty="0"/>
          </a:p>
        </p:txBody>
      </p:sp>
      <p:graphicFrame>
        <p:nvGraphicFramePr>
          <p:cNvPr id="9" name="Chart 8"/>
          <p:cNvGraphicFramePr>
            <a:graphicFrameLocks/>
          </p:cNvGraphicFramePr>
          <p:nvPr>
            <p:extLst>
              <p:ext uri="{D42A27DB-BD31-4B8C-83A1-F6EECF244321}">
                <p14:modId xmlns:p14="http://schemas.microsoft.com/office/powerpoint/2010/main" val="2864276420"/>
              </p:ext>
            </p:extLst>
          </p:nvPr>
        </p:nvGraphicFramePr>
        <p:xfrm>
          <a:off x="911854" y="3891193"/>
          <a:ext cx="4591050"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0" name="Chart 9"/>
          <p:cNvGraphicFramePr>
            <a:graphicFrameLocks/>
          </p:cNvGraphicFramePr>
          <p:nvPr>
            <p:extLst>
              <p:ext uri="{D42A27DB-BD31-4B8C-83A1-F6EECF244321}">
                <p14:modId xmlns:p14="http://schemas.microsoft.com/office/powerpoint/2010/main" val="924675067"/>
              </p:ext>
            </p:extLst>
          </p:nvPr>
        </p:nvGraphicFramePr>
        <p:xfrm>
          <a:off x="6460373" y="3891193"/>
          <a:ext cx="4591050" cy="2743200"/>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87397651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D57F1E4F-1CFF-5643-939E-217C01CDF565}" type="slidenum">
              <a:rPr lang="en-US" smtClean="0"/>
              <a:pPr/>
              <a:t>44</a:t>
            </a:fld>
            <a:endParaRPr lang="en-US" dirty="0"/>
          </a:p>
        </p:txBody>
      </p:sp>
      <p:graphicFrame>
        <p:nvGraphicFramePr>
          <p:cNvPr id="5" name="Chart 4"/>
          <p:cNvGraphicFramePr>
            <a:graphicFrameLocks/>
          </p:cNvGraphicFramePr>
          <p:nvPr>
            <p:extLst>
              <p:ext uri="{D42A27DB-BD31-4B8C-83A1-F6EECF244321}">
                <p14:modId xmlns:p14="http://schemas.microsoft.com/office/powerpoint/2010/main" val="3575011091"/>
              </p:ext>
            </p:extLst>
          </p:nvPr>
        </p:nvGraphicFramePr>
        <p:xfrm>
          <a:off x="432335" y="1128865"/>
          <a:ext cx="459105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p:cNvGraphicFramePr>
            <a:graphicFrameLocks/>
          </p:cNvGraphicFramePr>
          <p:nvPr>
            <p:extLst>
              <p:ext uri="{D42A27DB-BD31-4B8C-83A1-F6EECF244321}">
                <p14:modId xmlns:p14="http://schemas.microsoft.com/office/powerpoint/2010/main" val="185093028"/>
              </p:ext>
            </p:extLst>
          </p:nvPr>
        </p:nvGraphicFramePr>
        <p:xfrm>
          <a:off x="418687" y="3952726"/>
          <a:ext cx="4593772"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8" name="Chart 7"/>
          <p:cNvGraphicFramePr>
            <a:graphicFrameLocks/>
          </p:cNvGraphicFramePr>
          <p:nvPr>
            <p:extLst>
              <p:ext uri="{D42A27DB-BD31-4B8C-83A1-F6EECF244321}">
                <p14:modId xmlns:p14="http://schemas.microsoft.com/office/powerpoint/2010/main" val="4226028642"/>
              </p:ext>
            </p:extLst>
          </p:nvPr>
        </p:nvGraphicFramePr>
        <p:xfrm>
          <a:off x="5904697" y="3993671"/>
          <a:ext cx="4593771" cy="27432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9" name="Chart 8"/>
          <p:cNvGraphicFramePr>
            <a:graphicFrameLocks/>
          </p:cNvGraphicFramePr>
          <p:nvPr>
            <p:extLst>
              <p:ext uri="{D42A27DB-BD31-4B8C-83A1-F6EECF244321}">
                <p14:modId xmlns:p14="http://schemas.microsoft.com/office/powerpoint/2010/main" val="1184611344"/>
              </p:ext>
            </p:extLst>
          </p:nvPr>
        </p:nvGraphicFramePr>
        <p:xfrm>
          <a:off x="5904697" y="1156161"/>
          <a:ext cx="4593771" cy="2743200"/>
        </p:xfrm>
        <a:graphic>
          <a:graphicData uri="http://schemas.openxmlformats.org/drawingml/2006/chart">
            <c:chart xmlns:c="http://schemas.openxmlformats.org/drawingml/2006/chart" xmlns:r="http://schemas.openxmlformats.org/officeDocument/2006/relationships" r:id="rId5"/>
          </a:graphicData>
        </a:graphic>
      </p:graphicFrame>
      <p:sp>
        <p:nvSpPr>
          <p:cNvPr id="7" name="Rectangle 6"/>
          <p:cNvSpPr/>
          <p:nvPr/>
        </p:nvSpPr>
        <p:spPr>
          <a:xfrm>
            <a:off x="3516573" y="128072"/>
            <a:ext cx="4940489" cy="461665"/>
          </a:xfrm>
          <a:prstGeom prst="rect">
            <a:avLst/>
          </a:prstGeom>
        </p:spPr>
        <p:txBody>
          <a:bodyPr wrap="square">
            <a:spAutoFit/>
          </a:bodyPr>
          <a:lstStyle/>
          <a:p>
            <a:r>
              <a:rPr lang="en-US" sz="2400" b="1" dirty="0">
                <a:solidFill>
                  <a:prstClr val="black"/>
                </a:solidFill>
                <a:latin typeface="Times New Roman" panose="02020603050405020304" pitchFamily="18" charset="0"/>
                <a:cs typeface="Times New Roman" panose="02020603050405020304" pitchFamily="18" charset="0"/>
              </a:rPr>
              <a:t>Plate with aspect ratio </a:t>
            </a:r>
            <a:r>
              <a:rPr lang="en-US" sz="2400" b="1" dirty="0" smtClean="0">
                <a:solidFill>
                  <a:prstClr val="black"/>
                </a:solidFill>
                <a:latin typeface="Times New Roman" panose="02020603050405020304" pitchFamily="18" charset="0"/>
                <a:cs typeface="Times New Roman" panose="02020603050405020304" pitchFamily="18" charset="0"/>
              </a:rPr>
              <a:t>1:1.5</a:t>
            </a:r>
            <a:endParaRPr lang="en-IN" sz="2400" dirty="0"/>
          </a:p>
        </p:txBody>
      </p:sp>
      <p:sp>
        <p:nvSpPr>
          <p:cNvPr id="10" name="Title 1"/>
          <p:cNvSpPr>
            <a:spLocks noGrp="1"/>
          </p:cNvSpPr>
          <p:nvPr>
            <p:ph type="title"/>
          </p:nvPr>
        </p:nvSpPr>
        <p:spPr>
          <a:xfrm>
            <a:off x="1186220" y="589737"/>
            <a:ext cx="9601196" cy="601008"/>
          </a:xfrm>
        </p:spPr>
        <p:txBody>
          <a:bodyPr>
            <a:normAutofit/>
          </a:bodyPr>
          <a:lstStyle/>
          <a:p>
            <a:pPr marL="228600" lvl="0" indent="-228600">
              <a:spcBef>
                <a:spcPts val="1000"/>
              </a:spcBef>
            </a:pPr>
            <a:r>
              <a:rPr lang="en-US" sz="2400" dirty="0" smtClean="0">
                <a:solidFill>
                  <a:prstClr val="black"/>
                </a:solidFill>
                <a:latin typeface="Times New Roman" panose="02020603050405020304" pitchFamily="18" charset="0"/>
                <a:ea typeface="+mn-ea"/>
                <a:cs typeface="Times New Roman" panose="02020603050405020304" pitchFamily="18" charset="0"/>
              </a:rPr>
              <a:t>Load deformation curves of SPSW with two and four perforations</a:t>
            </a:r>
            <a:endParaRPr lang="en-US" sz="2400" dirty="0"/>
          </a:p>
        </p:txBody>
      </p:sp>
    </p:spTree>
    <p:extLst>
      <p:ext uri="{BB962C8B-B14F-4D97-AF65-F5344CB8AC3E}">
        <p14:creationId xmlns:p14="http://schemas.microsoft.com/office/powerpoint/2010/main" val="360093630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17998"/>
          </a:xfrm>
        </p:spPr>
        <p:txBody>
          <a:bodyPr>
            <a:normAutofit fontScale="90000"/>
          </a:bodyPr>
          <a:lstStyle/>
          <a:p>
            <a:r>
              <a:rPr lang="en-US" dirty="0" smtClean="0">
                <a:latin typeface="Times New Roman" panose="02020603050405020304" pitchFamily="18" charset="0"/>
                <a:cs typeface="Times New Roman" panose="02020603050405020304" pitchFamily="18" charset="0"/>
              </a:rPr>
              <a:t>For aspect ratio 1:1.5</a:t>
            </a:r>
            <a:endParaRPr lang="en-US" dirty="0">
              <a:latin typeface="Times New Roman" panose="02020603050405020304" pitchFamily="18" charset="0"/>
              <a:cs typeface="Times New Roman" panose="02020603050405020304" pitchFamily="18" charset="0"/>
            </a:endParaRPr>
          </a:p>
        </p:txBody>
      </p:sp>
      <p:pic>
        <p:nvPicPr>
          <p:cNvPr id="8" name="Content Placeholder 4"/>
          <p:cNvPicPr>
            <a:picLocks noGrp="1" noChangeAspect="1"/>
          </p:cNvPicPr>
          <p:nvPr>
            <p:ph idx="1"/>
          </p:nvPr>
        </p:nvPicPr>
        <p:blipFill>
          <a:blip r:embed="rId2"/>
          <a:stretch>
            <a:fillRect/>
          </a:stretch>
        </p:blipFill>
        <p:spPr>
          <a:xfrm>
            <a:off x="5519912" y="1144924"/>
            <a:ext cx="2121006" cy="4693563"/>
          </a:xfrm>
          <a:prstGeom prst="rect">
            <a:avLst/>
          </a:prstGeom>
        </p:spPr>
      </p:pic>
      <p:sp>
        <p:nvSpPr>
          <p:cNvPr id="4" name="Slide Number Placeholder 3"/>
          <p:cNvSpPr>
            <a:spLocks noGrp="1"/>
          </p:cNvSpPr>
          <p:nvPr>
            <p:ph type="sldNum" sz="quarter" idx="12"/>
          </p:nvPr>
        </p:nvSpPr>
        <p:spPr/>
        <p:txBody>
          <a:bodyPr/>
          <a:lstStyle/>
          <a:p>
            <a:fld id="{D57F1E4F-1CFF-5643-939E-217C01CDF565}" type="slidenum">
              <a:rPr lang="en-US" smtClean="0"/>
              <a:pPr/>
              <a:t>45</a:t>
            </a:fld>
            <a:endParaRPr lang="en-US" dirty="0"/>
          </a:p>
        </p:txBody>
      </p:sp>
      <p:pic>
        <p:nvPicPr>
          <p:cNvPr id="6" name="Picture 5"/>
          <p:cNvPicPr>
            <a:picLocks noChangeAspect="1"/>
          </p:cNvPicPr>
          <p:nvPr/>
        </p:nvPicPr>
        <p:blipFill>
          <a:blip r:embed="rId3"/>
          <a:stretch>
            <a:fillRect/>
          </a:stretch>
        </p:blipFill>
        <p:spPr>
          <a:xfrm>
            <a:off x="106149" y="1199237"/>
            <a:ext cx="2772229" cy="4693563"/>
          </a:xfrm>
          <a:prstGeom prst="rect">
            <a:avLst/>
          </a:prstGeom>
        </p:spPr>
      </p:pic>
      <p:pic>
        <p:nvPicPr>
          <p:cNvPr id="7" name="Picture 6"/>
          <p:cNvPicPr>
            <a:picLocks noChangeAspect="1"/>
          </p:cNvPicPr>
          <p:nvPr/>
        </p:nvPicPr>
        <p:blipFill>
          <a:blip r:embed="rId4"/>
          <a:stretch>
            <a:fillRect/>
          </a:stretch>
        </p:blipFill>
        <p:spPr>
          <a:xfrm>
            <a:off x="2947255" y="1199239"/>
            <a:ext cx="2572657" cy="4693562"/>
          </a:xfrm>
          <a:prstGeom prst="rect">
            <a:avLst/>
          </a:prstGeom>
        </p:spPr>
      </p:pic>
      <p:pic>
        <p:nvPicPr>
          <p:cNvPr id="9" name="Picture 8"/>
          <p:cNvPicPr>
            <a:picLocks noChangeAspect="1"/>
          </p:cNvPicPr>
          <p:nvPr/>
        </p:nvPicPr>
        <p:blipFill>
          <a:blip r:embed="rId5"/>
          <a:stretch>
            <a:fillRect/>
          </a:stretch>
        </p:blipFill>
        <p:spPr>
          <a:xfrm>
            <a:off x="7725702" y="1144924"/>
            <a:ext cx="2076236" cy="4693564"/>
          </a:xfrm>
          <a:prstGeom prst="rect">
            <a:avLst/>
          </a:prstGeom>
        </p:spPr>
      </p:pic>
      <p:pic>
        <p:nvPicPr>
          <p:cNvPr id="10" name="Picture 9"/>
          <p:cNvPicPr>
            <a:picLocks noChangeAspect="1"/>
          </p:cNvPicPr>
          <p:nvPr/>
        </p:nvPicPr>
        <p:blipFill>
          <a:blip r:embed="rId6"/>
          <a:stretch>
            <a:fillRect/>
          </a:stretch>
        </p:blipFill>
        <p:spPr>
          <a:xfrm>
            <a:off x="9886722" y="1144923"/>
            <a:ext cx="2383971" cy="4693564"/>
          </a:xfrm>
          <a:prstGeom prst="rect">
            <a:avLst/>
          </a:prstGeom>
        </p:spPr>
      </p:pic>
    </p:spTree>
    <p:extLst>
      <p:ext uri="{BB962C8B-B14F-4D97-AF65-F5344CB8AC3E}">
        <p14:creationId xmlns:p14="http://schemas.microsoft.com/office/powerpoint/2010/main" val="32232148"/>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7257" y="815502"/>
            <a:ext cx="10515600" cy="726696"/>
          </a:xfrm>
        </p:spPr>
        <p:txBody>
          <a:bodyPr>
            <a:normAutofit/>
          </a:bodyPr>
          <a:lstStyle/>
          <a:p>
            <a:r>
              <a:rPr lang="en-US" sz="3600" dirty="0" smtClean="0">
                <a:latin typeface="Times New Roman" panose="02020603050405020304" pitchFamily="18" charset="0"/>
                <a:cs typeface="Times New Roman" panose="02020603050405020304" pitchFamily="18" charset="0"/>
              </a:rPr>
              <a:t>For aspect ratio </a:t>
            </a:r>
            <a:r>
              <a:rPr lang="en-US" sz="3600" dirty="0" smtClean="0">
                <a:latin typeface="Times New Roman" panose="02020603050405020304" pitchFamily="18" charset="0"/>
                <a:cs typeface="Times New Roman" panose="02020603050405020304" pitchFamily="18" charset="0"/>
              </a:rPr>
              <a:t>1:1.5</a:t>
            </a:r>
            <a:endParaRPr lang="en-US" sz="3600" dirty="0">
              <a:latin typeface="Times New Roman" panose="02020603050405020304" pitchFamily="18" charset="0"/>
              <a:cs typeface="Times New Roman" panose="02020603050405020304" pitchFamily="18" charset="0"/>
            </a:endParaRPr>
          </a:p>
        </p:txBody>
      </p:sp>
      <p:graphicFrame>
        <p:nvGraphicFramePr>
          <p:cNvPr id="5" name="Content Placeholder 4"/>
          <p:cNvGraphicFramePr>
            <a:graphicFrameLocks noGrp="1"/>
          </p:cNvGraphicFramePr>
          <p:nvPr>
            <p:ph idx="1"/>
            <p:extLst/>
          </p:nvPr>
        </p:nvGraphicFramePr>
        <p:xfrm>
          <a:off x="838198" y="1825625"/>
          <a:ext cx="9725168" cy="3497004"/>
        </p:xfrm>
        <a:graphic>
          <a:graphicData uri="http://schemas.openxmlformats.org/drawingml/2006/table">
            <a:tbl>
              <a:tblPr firstRow="1" bandRow="1">
                <a:tableStyleId>{5C22544A-7EE6-4342-B048-85BDC9FD1C3A}</a:tableStyleId>
              </a:tblPr>
              <a:tblGrid>
                <a:gridCol w="4862584"/>
                <a:gridCol w="4862584"/>
              </a:tblGrid>
              <a:tr h="582834">
                <a:tc>
                  <a:txBody>
                    <a:bodyPr/>
                    <a:lstStyle/>
                    <a:p>
                      <a:pPr algn="ctr"/>
                      <a:r>
                        <a:rPr lang="en-US" dirty="0" smtClean="0">
                          <a:latin typeface="Times New Roman" panose="02020603050405020304" pitchFamily="18" charset="0"/>
                          <a:cs typeface="Times New Roman" panose="02020603050405020304" pitchFamily="18" charset="0"/>
                        </a:rPr>
                        <a:t>Number of holes</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Deformation(mm)</a:t>
                      </a:r>
                      <a:endParaRPr lang="en-US" dirty="0">
                        <a:latin typeface="Times New Roman" panose="02020603050405020304" pitchFamily="18" charset="0"/>
                        <a:cs typeface="Times New Roman" panose="02020603050405020304" pitchFamily="18" charset="0"/>
                      </a:endParaRPr>
                    </a:p>
                  </a:txBody>
                  <a:tcPr/>
                </a:tc>
              </a:tr>
              <a:tr h="582834">
                <a:tc>
                  <a:txBody>
                    <a:bodyPr/>
                    <a:lstStyle/>
                    <a:p>
                      <a:pPr algn="ctr"/>
                      <a:r>
                        <a:rPr lang="en-US" dirty="0" smtClean="0">
                          <a:latin typeface="Times New Roman" panose="02020603050405020304" pitchFamily="18" charset="0"/>
                          <a:cs typeface="Times New Roman" panose="02020603050405020304" pitchFamily="18" charset="0"/>
                        </a:rPr>
                        <a:t>One hole</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46.72</a:t>
                      </a:r>
                      <a:endParaRPr lang="en-US" dirty="0">
                        <a:latin typeface="Times New Roman" panose="02020603050405020304" pitchFamily="18" charset="0"/>
                        <a:cs typeface="Times New Roman" panose="02020603050405020304" pitchFamily="18" charset="0"/>
                      </a:endParaRPr>
                    </a:p>
                  </a:txBody>
                  <a:tcPr/>
                </a:tc>
              </a:tr>
              <a:tr h="582834">
                <a:tc>
                  <a:txBody>
                    <a:bodyPr/>
                    <a:lstStyle/>
                    <a:p>
                      <a:pPr algn="ctr"/>
                      <a:r>
                        <a:rPr lang="en-US" dirty="0" smtClean="0">
                          <a:latin typeface="Times New Roman" panose="02020603050405020304" pitchFamily="18" charset="0"/>
                          <a:cs typeface="Times New Roman" panose="02020603050405020304" pitchFamily="18" charset="0"/>
                        </a:rPr>
                        <a:t>Two hole -H</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47.02</a:t>
                      </a:r>
                      <a:endParaRPr lang="en-US" dirty="0">
                        <a:latin typeface="Times New Roman" panose="02020603050405020304" pitchFamily="18" charset="0"/>
                        <a:cs typeface="Times New Roman" panose="02020603050405020304" pitchFamily="18" charset="0"/>
                      </a:endParaRPr>
                    </a:p>
                  </a:txBody>
                  <a:tcPr/>
                </a:tc>
              </a:tr>
              <a:tr h="582834">
                <a:tc>
                  <a:txBody>
                    <a:bodyPr/>
                    <a:lstStyle/>
                    <a:p>
                      <a:pPr algn="ctr"/>
                      <a:r>
                        <a:rPr lang="en-US" dirty="0" smtClean="0">
                          <a:latin typeface="Times New Roman" panose="02020603050405020304" pitchFamily="18" charset="0"/>
                          <a:cs typeface="Times New Roman" panose="02020603050405020304" pitchFamily="18" charset="0"/>
                        </a:rPr>
                        <a:t>Two</a:t>
                      </a:r>
                      <a:r>
                        <a:rPr lang="en-US" baseline="0" dirty="0" smtClean="0">
                          <a:latin typeface="Times New Roman" panose="02020603050405020304" pitchFamily="18" charset="0"/>
                          <a:cs typeface="Times New Roman" panose="02020603050405020304" pitchFamily="18" charset="0"/>
                        </a:rPr>
                        <a:t> hole -V</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49.21</a:t>
                      </a:r>
                      <a:endParaRPr lang="en-US" dirty="0">
                        <a:latin typeface="Times New Roman" panose="02020603050405020304" pitchFamily="18" charset="0"/>
                        <a:cs typeface="Times New Roman" panose="02020603050405020304" pitchFamily="18" charset="0"/>
                      </a:endParaRPr>
                    </a:p>
                  </a:txBody>
                  <a:tcPr/>
                </a:tc>
              </a:tr>
              <a:tr h="582834">
                <a:tc>
                  <a:txBody>
                    <a:bodyPr/>
                    <a:lstStyle/>
                    <a:p>
                      <a:pPr algn="ctr"/>
                      <a:r>
                        <a:rPr lang="en-US" dirty="0" smtClean="0">
                          <a:latin typeface="Times New Roman" panose="02020603050405020304" pitchFamily="18" charset="0"/>
                          <a:cs typeface="Times New Roman" panose="02020603050405020304" pitchFamily="18" charset="0"/>
                        </a:rPr>
                        <a:t>Four hole -H</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49.53</a:t>
                      </a:r>
                      <a:endParaRPr lang="en-US" dirty="0">
                        <a:latin typeface="Times New Roman" panose="02020603050405020304" pitchFamily="18" charset="0"/>
                        <a:cs typeface="Times New Roman" panose="02020603050405020304" pitchFamily="18" charset="0"/>
                      </a:endParaRPr>
                    </a:p>
                  </a:txBody>
                  <a:tcPr/>
                </a:tc>
              </a:tr>
              <a:tr h="582834">
                <a:tc>
                  <a:txBody>
                    <a:bodyPr/>
                    <a:lstStyle/>
                    <a:p>
                      <a:pPr algn="ctr"/>
                      <a:r>
                        <a:rPr lang="en-US" dirty="0" smtClean="0">
                          <a:latin typeface="Times New Roman" panose="02020603050405020304" pitchFamily="18" charset="0"/>
                          <a:cs typeface="Times New Roman" panose="02020603050405020304" pitchFamily="18" charset="0"/>
                        </a:rPr>
                        <a:t>Four hole -V</a:t>
                      </a:r>
                      <a:endParaRPr lang="en-US" dirty="0">
                        <a:latin typeface="Times New Roman" panose="02020603050405020304" pitchFamily="18" charset="0"/>
                        <a:cs typeface="Times New Roman" panose="02020603050405020304" pitchFamily="18" charset="0"/>
                      </a:endParaRPr>
                    </a:p>
                  </a:txBody>
                  <a:tcPr/>
                </a:tc>
                <a:tc>
                  <a:txBody>
                    <a:bodyPr/>
                    <a:lstStyle/>
                    <a:p>
                      <a:pPr algn="ctr"/>
                      <a:r>
                        <a:rPr lang="en-US" dirty="0" smtClean="0">
                          <a:latin typeface="Times New Roman" panose="02020603050405020304" pitchFamily="18" charset="0"/>
                          <a:cs typeface="Times New Roman" panose="02020603050405020304" pitchFamily="18" charset="0"/>
                        </a:rPr>
                        <a:t>46.94</a:t>
                      </a:r>
                      <a:endParaRPr lang="en-US" dirty="0">
                        <a:latin typeface="Times New Roman" panose="02020603050405020304" pitchFamily="18" charset="0"/>
                        <a:cs typeface="Times New Roman" panose="02020603050405020304" pitchFamily="18" charset="0"/>
                      </a:endParaRPr>
                    </a:p>
                  </a:txBody>
                  <a:tcPr/>
                </a:tc>
              </a:tr>
            </a:tbl>
          </a:graphicData>
        </a:graphic>
      </p:graphicFrame>
      <p:sp>
        <p:nvSpPr>
          <p:cNvPr id="4" name="Slide Number Placeholder 3"/>
          <p:cNvSpPr>
            <a:spLocks noGrp="1"/>
          </p:cNvSpPr>
          <p:nvPr>
            <p:ph type="sldNum" sz="quarter" idx="12"/>
          </p:nvPr>
        </p:nvSpPr>
        <p:spPr/>
        <p:txBody>
          <a:bodyPr/>
          <a:lstStyle/>
          <a:p>
            <a:fld id="{D57F1E4F-1CFF-5643-939E-217C01CDF565}" type="slidenum">
              <a:rPr lang="en-US" smtClean="0"/>
              <a:pPr/>
              <a:t>46</a:t>
            </a:fld>
            <a:endParaRPr lang="en-US" dirty="0"/>
          </a:p>
        </p:txBody>
      </p:sp>
    </p:spTree>
    <p:extLst>
      <p:ext uri="{BB962C8B-B14F-4D97-AF65-F5344CB8AC3E}">
        <p14:creationId xmlns:p14="http://schemas.microsoft.com/office/powerpoint/2010/main" val="109049532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942326"/>
            <a:ext cx="10515600" cy="1119115"/>
          </a:xfrm>
        </p:spPr>
        <p:txBody>
          <a:bodyPr/>
          <a:lstStyle/>
          <a:p>
            <a:r>
              <a:rPr lang="en-US" dirty="0" smtClean="0">
                <a:latin typeface="Times New Roman" panose="02020603050405020304" pitchFamily="18" charset="0"/>
                <a:cs typeface="Times New Roman" panose="02020603050405020304" pitchFamily="18" charset="0"/>
              </a:rPr>
              <a:t> CONCLUSIONS</a:t>
            </a:r>
            <a:endParaRPr lang="en-US" dirty="0"/>
          </a:p>
        </p:txBody>
      </p:sp>
      <p:sp>
        <p:nvSpPr>
          <p:cNvPr id="3" name="Content Placeholder 2"/>
          <p:cNvSpPr>
            <a:spLocks noGrp="1"/>
          </p:cNvSpPr>
          <p:nvPr>
            <p:ph idx="1"/>
          </p:nvPr>
        </p:nvSpPr>
        <p:spPr>
          <a:xfrm>
            <a:off x="838200" y="2433711"/>
            <a:ext cx="10515600" cy="3743252"/>
          </a:xfrm>
        </p:spPr>
        <p:txBody>
          <a:bodyPr>
            <a:normAutofit lnSpcReduction="10000"/>
          </a:bodyPr>
          <a:lstStyle/>
          <a:p>
            <a:pPr lvl="0">
              <a:lnSpc>
                <a:spcPct val="100000"/>
              </a:lnSpc>
            </a:pPr>
            <a:r>
              <a:rPr lang="en-US" sz="2400" dirty="0" smtClean="0">
                <a:solidFill>
                  <a:srgbClr val="000000"/>
                </a:solidFill>
                <a:latin typeface="Times New Roman" panose="02020603050405020304" pitchFamily="18" charset="0"/>
              </a:rPr>
              <a:t>Due to the weakening effect induced by the holes in the plates ,the perforated panels reduce the demand on boundary elements thus making it suitable in seismic regions</a:t>
            </a:r>
          </a:p>
          <a:p>
            <a:pPr lvl="0">
              <a:lnSpc>
                <a:spcPct val="100000"/>
              </a:lnSpc>
            </a:pPr>
            <a:r>
              <a:rPr lang="en-US" sz="2400" dirty="0" smtClean="0">
                <a:solidFill>
                  <a:srgbClr val="000000"/>
                </a:solidFill>
                <a:latin typeface="Times New Roman" panose="02020603050405020304" pitchFamily="18" charset="0"/>
              </a:rPr>
              <a:t>In </a:t>
            </a:r>
            <a:r>
              <a:rPr lang="en-US" sz="2400" dirty="0">
                <a:solidFill>
                  <a:srgbClr val="000000"/>
                </a:solidFill>
                <a:latin typeface="Times New Roman" panose="02020603050405020304" pitchFamily="18" charset="0"/>
              </a:rPr>
              <a:t>two hole case, </a:t>
            </a:r>
          </a:p>
          <a:p>
            <a:pPr marL="0" lvl="0" indent="0">
              <a:lnSpc>
                <a:spcPct val="100000"/>
              </a:lnSpc>
              <a:buNone/>
            </a:pPr>
            <a:r>
              <a:rPr lang="en-US" sz="2400" dirty="0" smtClean="0">
                <a:solidFill>
                  <a:srgbClr val="000000"/>
                </a:solidFill>
                <a:latin typeface="Times New Roman" panose="02020603050405020304" pitchFamily="18" charset="0"/>
              </a:rPr>
              <a:t>       Horizontal </a:t>
            </a:r>
            <a:r>
              <a:rPr lang="en-US" sz="2400" dirty="0">
                <a:solidFill>
                  <a:srgbClr val="000000"/>
                </a:solidFill>
                <a:latin typeface="Times New Roman" panose="02020603050405020304" pitchFamily="18" charset="0"/>
              </a:rPr>
              <a:t>hole shows highest load and medium deformation </a:t>
            </a:r>
            <a:endParaRPr lang="en-US" sz="2400" dirty="0" smtClean="0">
              <a:solidFill>
                <a:srgbClr val="000000"/>
              </a:solidFill>
              <a:latin typeface="Times New Roman" panose="02020603050405020304" pitchFamily="18" charset="0"/>
            </a:endParaRPr>
          </a:p>
          <a:p>
            <a:pPr lvl="0">
              <a:lnSpc>
                <a:spcPct val="100000"/>
              </a:lnSpc>
            </a:pPr>
            <a:r>
              <a:rPr lang="en-US" sz="2400" dirty="0" smtClean="0">
                <a:solidFill>
                  <a:srgbClr val="000000"/>
                </a:solidFill>
                <a:latin typeface="Times New Roman" panose="02020603050405020304" pitchFamily="18" charset="0"/>
              </a:rPr>
              <a:t>In </a:t>
            </a:r>
            <a:r>
              <a:rPr lang="en-US" sz="2400" dirty="0">
                <a:solidFill>
                  <a:srgbClr val="000000"/>
                </a:solidFill>
                <a:latin typeface="Times New Roman" panose="02020603050405020304" pitchFamily="18" charset="0"/>
              </a:rPr>
              <a:t>four hole case, </a:t>
            </a:r>
          </a:p>
          <a:p>
            <a:pPr marL="0" lvl="0" indent="0">
              <a:lnSpc>
                <a:spcPct val="100000"/>
              </a:lnSpc>
              <a:buNone/>
            </a:pPr>
            <a:r>
              <a:rPr lang="en-US" sz="2400" dirty="0" smtClean="0">
                <a:solidFill>
                  <a:srgbClr val="000000"/>
                </a:solidFill>
                <a:latin typeface="Times New Roman" panose="02020603050405020304" pitchFamily="18" charset="0"/>
              </a:rPr>
              <a:t>      Vertical </a:t>
            </a:r>
            <a:r>
              <a:rPr lang="en-US" sz="2400" dirty="0">
                <a:solidFill>
                  <a:srgbClr val="000000"/>
                </a:solidFill>
                <a:latin typeface="Times New Roman" panose="02020603050405020304" pitchFamily="18" charset="0"/>
              </a:rPr>
              <a:t>type shows the highest load and least deformation. </a:t>
            </a:r>
          </a:p>
          <a:p>
            <a:pPr>
              <a:lnSpc>
                <a:spcPct val="100000"/>
              </a:lnSpc>
            </a:pPr>
            <a:r>
              <a:rPr lang="en-US" sz="2400" dirty="0" smtClean="0">
                <a:latin typeface="Times New Roman" panose="02020603050405020304" pitchFamily="18" charset="0"/>
                <a:cs typeface="Times New Roman" panose="02020603050405020304" pitchFamily="18" charset="0"/>
              </a:rPr>
              <a:t>Aspect ratio 1.5 is the best one among three aspect ratios</a:t>
            </a:r>
          </a:p>
          <a:p>
            <a:pPr>
              <a:lnSpc>
                <a:spcPct val="100000"/>
              </a:lnSpc>
            </a:pPr>
            <a:endParaRPr lang="en-US" sz="24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D57F1E4F-1CFF-5643-939E-217C01CDF565}" type="slidenum">
              <a:rPr lang="en-US" smtClean="0"/>
              <a:pPr/>
              <a:t>47</a:t>
            </a:fld>
            <a:endParaRPr lang="en-US" dirty="0"/>
          </a:p>
        </p:txBody>
      </p:sp>
    </p:spTree>
    <p:extLst>
      <p:ext uri="{BB962C8B-B14F-4D97-AF65-F5344CB8AC3E}">
        <p14:creationId xmlns:p14="http://schemas.microsoft.com/office/powerpoint/2010/main" val="194428462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                  </a:t>
            </a:r>
            <a:r>
              <a:rPr lang="en-US" sz="3600" dirty="0" smtClean="0">
                <a:latin typeface="Times New Roman" panose="02020603050405020304" pitchFamily="18" charset="0"/>
                <a:cs typeface="Times New Roman" panose="02020603050405020304" pitchFamily="18" charset="0"/>
              </a:rPr>
              <a:t>LIST OF PUBLICATIONS</a:t>
            </a: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lstStyle/>
          <a:p>
            <a:pPr marL="0" marR="0" algn="just">
              <a:lnSpc>
                <a:spcPct val="150000"/>
              </a:lnSpc>
              <a:spcBef>
                <a:spcPts val="0"/>
              </a:spcBef>
              <a:spcAft>
                <a:spcPts val="800"/>
              </a:spcAft>
              <a:tabLst>
                <a:tab pos="2169160" algn="l"/>
              </a:tabLst>
            </a:pPr>
            <a:r>
              <a:rPr lang="en-US" sz="2400" dirty="0" smtClean="0">
                <a:latin typeface="Times New Roman" panose="02020603050405020304" pitchFamily="18" charset="0"/>
                <a:ea typeface="Calibri" panose="020F0502020204030204" pitchFamily="34" charset="0"/>
                <a:cs typeface="Times New Roman" panose="02020603050405020304" pitchFamily="18" charset="0"/>
              </a:rPr>
              <a:t>“Finite </a:t>
            </a:r>
            <a:r>
              <a:rPr lang="en-US" sz="2400" dirty="0">
                <a:latin typeface="Times New Roman" panose="02020603050405020304" pitchFamily="18" charset="0"/>
                <a:ea typeface="Calibri" panose="020F0502020204030204" pitchFamily="34" charset="0"/>
                <a:cs typeface="Times New Roman" panose="02020603050405020304" pitchFamily="18" charset="0"/>
              </a:rPr>
              <a:t>element analysis of steel plate shear </a:t>
            </a:r>
            <a:r>
              <a:rPr lang="en-US" sz="2400" dirty="0" smtClean="0">
                <a:latin typeface="Times New Roman" panose="02020603050405020304" pitchFamily="18" charset="0"/>
                <a:ea typeface="Calibri" panose="020F0502020204030204" pitchFamily="34" charset="0"/>
                <a:cs typeface="Times New Roman" panose="02020603050405020304" pitchFamily="18" charset="0"/>
              </a:rPr>
              <a:t>wall”, </a:t>
            </a:r>
            <a:r>
              <a:rPr lang="en-US" sz="2400" i="1" dirty="0">
                <a:latin typeface="Times New Roman" panose="02020603050405020304" pitchFamily="18" charset="0"/>
                <a:ea typeface="Calibri" panose="020F0502020204030204" pitchFamily="34" charset="0"/>
                <a:cs typeface="Times New Roman" panose="02020603050405020304" pitchFamily="18" charset="0"/>
              </a:rPr>
              <a:t>International </a:t>
            </a:r>
            <a:r>
              <a:rPr lang="en-US" sz="2400" i="1" dirty="0" smtClean="0">
                <a:latin typeface="Times New Roman" panose="02020603050405020304" pitchFamily="18" charset="0"/>
                <a:ea typeface="Calibri" panose="020F0502020204030204" pitchFamily="34" charset="0"/>
                <a:cs typeface="Times New Roman" panose="02020603050405020304" pitchFamily="18" charset="0"/>
              </a:rPr>
              <a:t> Research </a:t>
            </a:r>
            <a:r>
              <a:rPr lang="en-US" sz="2400" i="1" dirty="0">
                <a:latin typeface="Times New Roman" panose="02020603050405020304" pitchFamily="18" charset="0"/>
                <a:ea typeface="Calibri" panose="020F0502020204030204" pitchFamily="34" charset="0"/>
                <a:cs typeface="Times New Roman" panose="02020603050405020304" pitchFamily="18" charset="0"/>
              </a:rPr>
              <a:t>Journal of Engineering and Technology</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i="1" dirty="0">
                <a:latin typeface="Times New Roman" panose="02020603050405020304" pitchFamily="18" charset="0"/>
                <a:ea typeface="Calibri" panose="020F0502020204030204" pitchFamily="34" charset="0"/>
                <a:cs typeface="Times New Roman" panose="02020603050405020304" pitchFamily="18" charset="0"/>
              </a:rPr>
              <a:t>(IRJET)</a:t>
            </a:r>
            <a:r>
              <a:rPr lang="en-US" sz="2400" dirty="0">
                <a:latin typeface="Times New Roman" panose="02020603050405020304" pitchFamily="18" charset="0"/>
                <a:ea typeface="Calibri" panose="020F0502020204030204" pitchFamily="34" charset="0"/>
                <a:cs typeface="Times New Roman" panose="02020603050405020304" pitchFamily="18" charset="0"/>
              </a:rPr>
              <a:t>, Vol. 5, issue 7, July (2018).</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48</a:t>
            </a:fld>
            <a:endParaRPr lang="en-US" dirty="0"/>
          </a:p>
        </p:txBody>
      </p:sp>
    </p:spTree>
    <p:extLst>
      <p:ext uri="{BB962C8B-B14F-4D97-AF65-F5344CB8AC3E}">
        <p14:creationId xmlns:p14="http://schemas.microsoft.com/office/powerpoint/2010/main" val="2126331172"/>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365719"/>
            <a:ext cx="8596668" cy="1042986"/>
          </a:xfrm>
        </p:spPr>
        <p:txBody>
          <a:bodyPr/>
          <a:lstStyle/>
          <a:p>
            <a:r>
              <a:rPr lang="en-US" dirty="0" smtClean="0">
                <a:latin typeface="Times New Roman" panose="02020603050405020304" pitchFamily="18" charset="0"/>
                <a:cs typeface="Times New Roman" panose="02020603050405020304" pitchFamily="18" charset="0"/>
              </a:rPr>
              <a:t>                      </a:t>
            </a:r>
            <a:r>
              <a:rPr lang="en-US" sz="4400" dirty="0" smtClean="0">
                <a:latin typeface="Times New Roman" panose="02020603050405020304" pitchFamily="18" charset="0"/>
                <a:cs typeface="Times New Roman" panose="02020603050405020304" pitchFamily="18" charset="0"/>
              </a:rPr>
              <a:t>REFERENCES</a:t>
            </a:r>
            <a:endParaRPr lang="en-US" sz="44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677333" y="1285875"/>
            <a:ext cx="10252605" cy="5214938"/>
          </a:xfrm>
        </p:spPr>
        <p:txBody>
          <a:bodyPr>
            <a:normAutofit fontScale="77500" lnSpcReduction="20000"/>
          </a:bodyPr>
          <a:lstStyle/>
          <a:p>
            <a:pPr algn="just"/>
            <a:r>
              <a:rPr lang="en-US" dirty="0" err="1" smtClean="0">
                <a:latin typeface="Times New Roman" panose="02020603050405020304" pitchFamily="18" charset="0"/>
                <a:cs typeface="Times New Roman" panose="02020603050405020304" pitchFamily="18" charset="0"/>
              </a:rPr>
              <a:t>Thorburn</a:t>
            </a:r>
            <a:r>
              <a:rPr lang="en-US" dirty="0">
                <a:latin typeface="Times New Roman" panose="02020603050405020304" pitchFamily="18" charset="0"/>
                <a:cs typeface="Times New Roman" panose="02020603050405020304" pitchFamily="18" charset="0"/>
              </a:rPr>
              <a:t>, L.J., Kulak, G.L., and Montgomery, C.J. (1983). Analysis of </a:t>
            </a:r>
            <a:r>
              <a:rPr lang="en-US" dirty="0" smtClean="0">
                <a:latin typeface="Times New Roman" panose="02020603050405020304" pitchFamily="18" charset="0"/>
                <a:cs typeface="Times New Roman" panose="02020603050405020304" pitchFamily="18" charset="0"/>
              </a:rPr>
              <a:t>steel plate </a:t>
            </a:r>
            <a:r>
              <a:rPr lang="en-US" dirty="0">
                <a:latin typeface="Times New Roman" panose="02020603050405020304" pitchFamily="18" charset="0"/>
                <a:cs typeface="Times New Roman" panose="02020603050405020304" pitchFamily="18" charset="0"/>
              </a:rPr>
              <a:t>shear walls. Structural Engineering Report No. 107, Department </a:t>
            </a:r>
            <a:r>
              <a:rPr lang="en-US" dirty="0" smtClean="0">
                <a:latin typeface="Times New Roman" panose="02020603050405020304" pitchFamily="18" charset="0"/>
                <a:cs typeface="Times New Roman" panose="02020603050405020304" pitchFamily="18" charset="0"/>
              </a:rPr>
              <a:t>of Civil </a:t>
            </a:r>
            <a:r>
              <a:rPr lang="en-US" dirty="0">
                <a:latin typeface="Times New Roman" panose="02020603050405020304" pitchFamily="18" charset="0"/>
                <a:cs typeface="Times New Roman" panose="02020603050405020304" pitchFamily="18" charset="0"/>
              </a:rPr>
              <a:t>Engineering ,University of Alberta, Edmonton, Alberta, Canada.</a:t>
            </a:r>
          </a:p>
          <a:p>
            <a:pPr algn="just"/>
            <a:r>
              <a:rPr lang="en-US" dirty="0" smtClean="0">
                <a:latin typeface="Times New Roman" panose="02020603050405020304" pitchFamily="18" charset="0"/>
                <a:cs typeface="Times New Roman" panose="02020603050405020304" pitchFamily="18" charset="0"/>
              </a:rPr>
              <a:t>Timler</a:t>
            </a:r>
            <a:r>
              <a:rPr lang="en-US" dirty="0">
                <a:latin typeface="Times New Roman" panose="02020603050405020304" pitchFamily="18" charset="0"/>
                <a:cs typeface="Times New Roman" panose="02020603050405020304" pitchFamily="18" charset="0"/>
              </a:rPr>
              <a:t>, P.A. and Kulak, G.L. (1983), "Experimental Study of Steel </a:t>
            </a:r>
            <a:r>
              <a:rPr lang="en-US" dirty="0" smtClean="0">
                <a:latin typeface="Times New Roman" panose="02020603050405020304" pitchFamily="18" charset="0"/>
                <a:cs typeface="Times New Roman" panose="02020603050405020304" pitchFamily="18" charset="0"/>
              </a:rPr>
              <a:t>Plate Shear Walls", Structural </a:t>
            </a:r>
            <a:r>
              <a:rPr lang="en-US" dirty="0">
                <a:latin typeface="Times New Roman" panose="02020603050405020304" pitchFamily="18" charset="0"/>
                <a:cs typeface="Times New Roman" panose="02020603050405020304" pitchFamily="18" charset="0"/>
              </a:rPr>
              <a:t>Engineering Report No. 114, Department of </a:t>
            </a:r>
            <a:r>
              <a:rPr lang="en-US" dirty="0" smtClean="0">
                <a:latin typeface="Times New Roman" panose="02020603050405020304" pitchFamily="18" charset="0"/>
                <a:cs typeface="Times New Roman" panose="02020603050405020304" pitchFamily="18" charset="0"/>
              </a:rPr>
              <a:t>Civil Engineering</a:t>
            </a:r>
            <a:r>
              <a:rPr lang="en-US" dirty="0">
                <a:latin typeface="Times New Roman" panose="02020603050405020304" pitchFamily="18" charset="0"/>
                <a:cs typeface="Times New Roman" panose="02020603050405020304" pitchFamily="18" charset="0"/>
              </a:rPr>
              <a:t>, University of Alberta, Edmonton, Alberta, Canada.</a:t>
            </a:r>
          </a:p>
          <a:p>
            <a:pPr algn="just"/>
            <a:r>
              <a:rPr lang="en-US" dirty="0" smtClean="0">
                <a:latin typeface="Times New Roman" panose="02020603050405020304" pitchFamily="18" charset="0"/>
                <a:cs typeface="Times New Roman" panose="02020603050405020304" pitchFamily="18" charset="0"/>
              </a:rPr>
              <a:t>Elgaaly</a:t>
            </a:r>
            <a:r>
              <a:rPr lang="en-US" dirty="0">
                <a:latin typeface="Times New Roman" panose="02020603050405020304" pitchFamily="18" charset="0"/>
                <a:cs typeface="Times New Roman" panose="02020603050405020304" pitchFamily="18" charset="0"/>
              </a:rPr>
              <a:t>, M., Caccese, V., and Du, C. (1993), “</a:t>
            </a:r>
            <a:r>
              <a:rPr lang="en-US" dirty="0" smtClean="0">
                <a:latin typeface="Times New Roman" panose="02020603050405020304" pitchFamily="18" charset="0"/>
                <a:cs typeface="Times New Roman" panose="02020603050405020304" pitchFamily="18" charset="0"/>
              </a:rPr>
              <a:t>Post buckling </a:t>
            </a:r>
            <a:r>
              <a:rPr lang="en-US" dirty="0">
                <a:latin typeface="Times New Roman" panose="02020603050405020304" pitchFamily="18" charset="0"/>
                <a:cs typeface="Times New Roman" panose="02020603050405020304" pitchFamily="18" charset="0"/>
              </a:rPr>
              <a:t>Behavior </a:t>
            </a:r>
            <a:r>
              <a:rPr lang="en-US" dirty="0" smtClean="0">
                <a:latin typeface="Times New Roman" panose="02020603050405020304" pitchFamily="18" charset="0"/>
                <a:cs typeface="Times New Roman" panose="02020603050405020304" pitchFamily="18" charset="0"/>
              </a:rPr>
              <a:t>of Steel-Plate </a:t>
            </a:r>
            <a:r>
              <a:rPr lang="en-US" dirty="0">
                <a:latin typeface="Times New Roman" panose="02020603050405020304" pitchFamily="18" charset="0"/>
                <a:cs typeface="Times New Roman" panose="02020603050405020304" pitchFamily="18" charset="0"/>
              </a:rPr>
              <a:t>Shear Walls Under Cyclic Loads”, Journal of </a:t>
            </a:r>
            <a:r>
              <a:rPr lang="en-US" dirty="0" smtClean="0">
                <a:latin typeface="Times New Roman" panose="02020603050405020304" pitchFamily="18" charset="0"/>
                <a:cs typeface="Times New Roman" panose="02020603050405020304" pitchFamily="18" charset="0"/>
              </a:rPr>
              <a:t>Structural Engineering</a:t>
            </a:r>
            <a:r>
              <a:rPr lang="en-US" dirty="0">
                <a:latin typeface="Times New Roman" panose="02020603050405020304" pitchFamily="18" charset="0"/>
                <a:cs typeface="Times New Roman" panose="02020603050405020304" pitchFamily="18" charset="0"/>
              </a:rPr>
              <a:t>, ASCE, Vol. 119, No. 2, Feb. 1993, pp. 588-605.</a:t>
            </a:r>
          </a:p>
          <a:p>
            <a:pPr algn="just"/>
            <a:r>
              <a:rPr lang="en-US" b="1"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Caccese, V. and Elgaaly, M. (1993). Experimental study of thin </a:t>
            </a:r>
            <a:r>
              <a:rPr lang="en-US" dirty="0" smtClean="0">
                <a:latin typeface="Times New Roman" panose="02020603050405020304" pitchFamily="18" charset="0"/>
                <a:cs typeface="Times New Roman" panose="02020603050405020304" pitchFamily="18" charset="0"/>
              </a:rPr>
              <a:t>steel-plate shear </a:t>
            </a:r>
            <a:r>
              <a:rPr lang="en-US" dirty="0">
                <a:latin typeface="Times New Roman" panose="02020603050405020304" pitchFamily="18" charset="0"/>
                <a:cs typeface="Times New Roman" panose="02020603050405020304" pitchFamily="18" charset="0"/>
              </a:rPr>
              <a:t>walls under cyclic load. J. of Structural </a:t>
            </a:r>
            <a:r>
              <a:rPr lang="en-US" dirty="0" smtClean="0">
                <a:latin typeface="Times New Roman" panose="02020603050405020304" pitchFamily="18" charset="0"/>
                <a:cs typeface="Times New Roman" panose="02020603050405020304" pitchFamily="18" charset="0"/>
              </a:rPr>
              <a:t>Engg</a:t>
            </a:r>
            <a:r>
              <a:rPr lang="en-US" dirty="0">
                <a:latin typeface="Times New Roman" panose="02020603050405020304" pitchFamily="18" charset="0"/>
                <a:cs typeface="Times New Roman" panose="02020603050405020304" pitchFamily="18" charset="0"/>
              </a:rPr>
              <a:t>, ASCE, 119, n. 2, </a:t>
            </a:r>
            <a:r>
              <a:rPr lang="en-US" dirty="0" smtClean="0">
                <a:latin typeface="Times New Roman" panose="02020603050405020304" pitchFamily="18" charset="0"/>
                <a:cs typeface="Times New Roman" panose="02020603050405020304" pitchFamily="18" charset="0"/>
              </a:rPr>
              <a:t>pp.573-587</a:t>
            </a:r>
            <a:r>
              <a:rPr lang="en-US" dirty="0">
                <a:latin typeface="Times New Roman" panose="02020603050405020304" pitchFamily="18" charset="0"/>
                <a:cs typeface="Times New Roman" panose="02020603050405020304" pitchFamily="18" charset="0"/>
              </a:rPr>
              <a:t>.</a:t>
            </a:r>
          </a:p>
          <a:p>
            <a:pPr algn="just"/>
            <a:r>
              <a:rPr lang="en-US" b="1" dirty="0" smtClean="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Xue</a:t>
            </a:r>
            <a:r>
              <a:rPr lang="en-US" dirty="0">
                <a:latin typeface="Times New Roman" panose="02020603050405020304" pitchFamily="18" charset="0"/>
                <a:cs typeface="Times New Roman" panose="02020603050405020304" pitchFamily="18" charset="0"/>
              </a:rPr>
              <a:t>, M. and Lu, L-W. (1994). Influence of steel shear wall panels </a:t>
            </a:r>
            <a:r>
              <a:rPr lang="en-US" dirty="0" smtClean="0">
                <a:latin typeface="Times New Roman" panose="02020603050405020304" pitchFamily="18" charset="0"/>
                <a:cs typeface="Times New Roman" panose="02020603050405020304" pitchFamily="18" charset="0"/>
              </a:rPr>
              <a:t>with surrounding </a:t>
            </a:r>
            <a:r>
              <a:rPr lang="en-US" dirty="0">
                <a:latin typeface="Times New Roman" panose="02020603050405020304" pitchFamily="18" charset="0"/>
                <a:cs typeface="Times New Roman" panose="02020603050405020304" pitchFamily="18" charset="0"/>
              </a:rPr>
              <a:t>frame members. Proceedings. SSRC Annual Technical </a:t>
            </a:r>
            <a:r>
              <a:rPr lang="en-US" dirty="0" smtClean="0">
                <a:latin typeface="Times New Roman" panose="02020603050405020304" pitchFamily="18" charset="0"/>
                <a:cs typeface="Times New Roman" panose="02020603050405020304" pitchFamily="18" charset="0"/>
              </a:rPr>
              <a:t>Session.Pp </a:t>
            </a:r>
            <a:r>
              <a:rPr lang="en-US" dirty="0">
                <a:latin typeface="Times New Roman" panose="02020603050405020304" pitchFamily="18" charset="0"/>
                <a:cs typeface="Times New Roman" panose="02020603050405020304" pitchFamily="18" charset="0"/>
              </a:rPr>
              <a:t>339-354.</a:t>
            </a:r>
          </a:p>
          <a:p>
            <a:pPr algn="just"/>
            <a:r>
              <a:rPr lang="en-US" dirty="0" smtClean="0">
                <a:latin typeface="Times New Roman" panose="02020603050405020304" pitchFamily="18" charset="0"/>
                <a:cs typeface="Times New Roman" panose="02020603050405020304" pitchFamily="18" charset="0"/>
              </a:rPr>
              <a:t>Driver</a:t>
            </a:r>
            <a:r>
              <a:rPr lang="en-US" dirty="0">
                <a:latin typeface="Times New Roman" panose="02020603050405020304" pitchFamily="18" charset="0"/>
                <a:cs typeface="Times New Roman" panose="02020603050405020304" pitchFamily="18" charset="0"/>
              </a:rPr>
              <a:t>, R. G., Kulak, G. L., Kennedy, D. J. L., and Elwi, A. E</a:t>
            </a:r>
            <a:r>
              <a:rPr lang="en-US" dirty="0" smtClean="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1997).“Seismic behavior of steel plate shear walls.” Struct. Eng. </a:t>
            </a:r>
            <a:r>
              <a:rPr lang="en-US" dirty="0" smtClean="0">
                <a:latin typeface="Times New Roman" panose="02020603050405020304" pitchFamily="18" charset="0"/>
                <a:cs typeface="Times New Roman" panose="02020603050405020304" pitchFamily="18" charset="0"/>
              </a:rPr>
              <a:t>Rep.215,Dept</a:t>
            </a:r>
            <a:r>
              <a:rPr lang="en-US" dirty="0">
                <a:latin typeface="Times New Roman" panose="02020603050405020304" pitchFamily="18" charset="0"/>
                <a:cs typeface="Times New Roman" panose="02020603050405020304" pitchFamily="18" charset="0"/>
              </a:rPr>
              <a:t>. of Civil Engineering, Univ. of Alberta, Edmonton, </a:t>
            </a:r>
            <a:r>
              <a:rPr lang="en-US" dirty="0" smtClean="0">
                <a:latin typeface="Times New Roman" panose="02020603050405020304" pitchFamily="18" charset="0"/>
                <a:cs typeface="Times New Roman" panose="02020603050405020304" pitchFamily="18" charset="0"/>
              </a:rPr>
              <a:t>Alberta, Canada.</a:t>
            </a:r>
            <a:endParaRPr lang="en-US" dirty="0">
              <a:latin typeface="Times New Roman" panose="02020603050405020304" pitchFamily="18" charset="0"/>
              <a:cs typeface="Times New Roman" panose="02020603050405020304" pitchFamily="18" charset="0"/>
            </a:endParaRPr>
          </a:p>
          <a:p>
            <a:r>
              <a:rPr lang="en-US" dirty="0" smtClean="0">
                <a:latin typeface="Times New Roman" panose="02020603050405020304" pitchFamily="18" charset="0"/>
                <a:cs typeface="Times New Roman" panose="02020603050405020304" pitchFamily="18" charset="0"/>
              </a:rPr>
              <a:t>Elgaaly</a:t>
            </a:r>
            <a:r>
              <a:rPr lang="en-US" dirty="0">
                <a:latin typeface="Times New Roman" panose="02020603050405020304" pitchFamily="18" charset="0"/>
                <a:cs typeface="Times New Roman" panose="02020603050405020304" pitchFamily="18" charset="0"/>
              </a:rPr>
              <a:t>, M., and </a:t>
            </a:r>
            <a:r>
              <a:rPr lang="en-US" dirty="0" err="1">
                <a:latin typeface="Times New Roman" panose="02020603050405020304" pitchFamily="18" charset="0"/>
                <a:cs typeface="Times New Roman" panose="02020603050405020304" pitchFamily="18" charset="0"/>
              </a:rPr>
              <a:t>Lui</a:t>
            </a:r>
            <a:r>
              <a:rPr lang="en-US" dirty="0">
                <a:latin typeface="Times New Roman" panose="02020603050405020304" pitchFamily="18" charset="0"/>
                <a:cs typeface="Times New Roman" panose="02020603050405020304" pitchFamily="18" charset="0"/>
              </a:rPr>
              <a:t>, Y. (1997), “Analysis of Thin-Steel-Plate </a:t>
            </a:r>
            <a:r>
              <a:rPr lang="en-US" dirty="0" smtClean="0">
                <a:latin typeface="Times New Roman" panose="02020603050405020304" pitchFamily="18" charset="0"/>
                <a:cs typeface="Times New Roman" panose="02020603050405020304" pitchFamily="18" charset="0"/>
              </a:rPr>
              <a:t>Shear Walls</a:t>
            </a:r>
            <a:r>
              <a:rPr lang="en-US" dirty="0" smtClean="0"/>
              <a:t>”, </a:t>
            </a:r>
            <a:r>
              <a:rPr lang="en-US" dirty="0">
                <a:latin typeface="Times New Roman" panose="02020603050405020304" pitchFamily="18" charset="0"/>
                <a:cs typeface="Times New Roman" panose="02020603050405020304" pitchFamily="18" charset="0"/>
              </a:rPr>
              <a:t>Journal of Structural Engineering, ASCE, Vol. 123, No. 11, </a:t>
            </a:r>
            <a:r>
              <a:rPr lang="en-US" dirty="0" smtClean="0">
                <a:latin typeface="Times New Roman" panose="02020603050405020304" pitchFamily="18" charset="0"/>
                <a:cs typeface="Times New Roman" panose="02020603050405020304" pitchFamily="18" charset="0"/>
              </a:rPr>
              <a:t>Nov.1997</a:t>
            </a:r>
            <a:r>
              <a:rPr lang="en-US" dirty="0">
                <a:latin typeface="Times New Roman" panose="02020603050405020304" pitchFamily="18" charset="0"/>
                <a:cs typeface="Times New Roman" panose="02020603050405020304" pitchFamily="18" charset="0"/>
              </a:rPr>
              <a:t>, pp 1487-1496.</a:t>
            </a:r>
          </a:p>
          <a:p>
            <a:pPr algn="just"/>
            <a:endParaRPr lang="en-US"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D57F1E4F-1CFF-5643-939E-217C01CDF565}" type="slidenum">
              <a:rPr lang="en-US" smtClean="0"/>
              <a:pPr/>
              <a:t>49</a:t>
            </a:fld>
            <a:endParaRPr lang="en-US" dirty="0"/>
          </a:p>
        </p:txBody>
      </p:sp>
    </p:spTree>
    <p:extLst>
      <p:ext uri="{BB962C8B-B14F-4D97-AF65-F5344CB8AC3E}">
        <p14:creationId xmlns:p14="http://schemas.microsoft.com/office/powerpoint/2010/main" val="12080065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latin typeface="Times New Roman" panose="02020603050405020304" pitchFamily="18" charset="0"/>
                <a:cs typeface="Times New Roman" panose="02020603050405020304" pitchFamily="18" charset="0"/>
              </a:rPr>
              <a:t>ADVANTAGES</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295401" y="2459865"/>
            <a:ext cx="9601196" cy="3788534"/>
          </a:xfrm>
        </p:spPr>
        <p:txBody>
          <a:bodyPr>
            <a:normAutofit fontScale="47500" lnSpcReduction="20000"/>
          </a:bodyPr>
          <a:lstStyle/>
          <a:p>
            <a:pPr marL="457200" indent="-457200">
              <a:lnSpc>
                <a:spcPct val="150000"/>
              </a:lnSpc>
            </a:pPr>
            <a:r>
              <a:rPr lang="en-US" sz="4200" dirty="0">
                <a:latin typeface="Times New Roman" panose="02020603050405020304" pitchFamily="18" charset="0"/>
                <a:cs typeface="Times New Roman" panose="02020603050405020304" pitchFamily="18" charset="0"/>
              </a:rPr>
              <a:t>Large energy dissipation- stable hysteresis</a:t>
            </a:r>
          </a:p>
          <a:p>
            <a:pPr marL="457200" indent="-457200">
              <a:lnSpc>
                <a:spcPct val="150000"/>
              </a:lnSpc>
            </a:pPr>
            <a:r>
              <a:rPr lang="en-US" sz="4200" dirty="0">
                <a:latin typeface="Times New Roman" panose="02020603050405020304" pitchFamily="18" charset="0"/>
                <a:cs typeface="Times New Roman" panose="02020603050405020304" pitchFamily="18" charset="0"/>
              </a:rPr>
              <a:t>High initial stiffness- limiting wind drift</a:t>
            </a:r>
          </a:p>
          <a:p>
            <a:pPr marL="457200" indent="-457200">
              <a:lnSpc>
                <a:spcPct val="150000"/>
              </a:lnSpc>
            </a:pPr>
            <a:r>
              <a:rPr lang="en-US" sz="4200" dirty="0">
                <a:latin typeface="Times New Roman" panose="02020603050405020304" pitchFamily="18" charset="0"/>
                <a:cs typeface="Times New Roman" panose="02020603050405020304" pitchFamily="18" charset="0"/>
              </a:rPr>
              <a:t>Lighter- reduces seismic load</a:t>
            </a:r>
          </a:p>
          <a:p>
            <a:pPr marL="457200" indent="-457200">
              <a:lnSpc>
                <a:spcPct val="150000"/>
              </a:lnSpc>
            </a:pPr>
            <a:r>
              <a:rPr lang="en-US" sz="4200" dirty="0">
                <a:latin typeface="Times New Roman" panose="02020603050405020304" pitchFamily="18" charset="0"/>
                <a:cs typeface="Times New Roman" panose="02020603050405020304" pitchFamily="18" charset="0"/>
              </a:rPr>
              <a:t>Shop-welded, </a:t>
            </a:r>
            <a:r>
              <a:rPr lang="en-US" sz="4200" dirty="0" smtClean="0">
                <a:latin typeface="Times New Roman" panose="02020603050405020304" pitchFamily="18" charset="0"/>
                <a:cs typeface="Times New Roman" panose="02020603050405020304" pitchFamily="18" charset="0"/>
              </a:rPr>
              <a:t>field-bolted, </a:t>
            </a:r>
            <a:r>
              <a:rPr lang="en-US" sz="4200" dirty="0">
                <a:latin typeface="Times New Roman" panose="02020603050405020304" pitchFamily="18" charset="0"/>
                <a:cs typeface="Times New Roman" panose="02020603050405020304" pitchFamily="18" charset="0"/>
              </a:rPr>
              <a:t>fast</a:t>
            </a:r>
          </a:p>
          <a:p>
            <a:pPr marL="457200" indent="-457200">
              <a:lnSpc>
                <a:spcPct val="150000"/>
              </a:lnSpc>
            </a:pPr>
            <a:r>
              <a:rPr lang="en-US" sz="4200" dirty="0">
                <a:latin typeface="Times New Roman" panose="02020603050405020304" pitchFamily="18" charset="0"/>
                <a:cs typeface="Times New Roman" panose="02020603050405020304" pitchFamily="18" charset="0"/>
              </a:rPr>
              <a:t>Thin sections – more work space</a:t>
            </a:r>
          </a:p>
          <a:p>
            <a:pPr marL="457200" indent="-457200">
              <a:lnSpc>
                <a:spcPct val="150000"/>
              </a:lnSpc>
            </a:pPr>
            <a:r>
              <a:rPr lang="en-US" sz="4200" dirty="0">
                <a:latin typeface="Times New Roman" panose="02020603050405020304" pitchFamily="18" charset="0"/>
                <a:cs typeface="Times New Roman" panose="02020603050405020304" pitchFamily="18" charset="0"/>
              </a:rPr>
              <a:t>Cold regions </a:t>
            </a:r>
          </a:p>
          <a:p>
            <a:pPr marL="457200" indent="-457200">
              <a:lnSpc>
                <a:spcPct val="150000"/>
              </a:lnSpc>
            </a:pPr>
            <a:r>
              <a:rPr lang="en-US" sz="4200" dirty="0">
                <a:latin typeface="Times New Roman" panose="02020603050405020304" pitchFamily="18" charset="0"/>
                <a:cs typeface="Times New Roman" panose="02020603050405020304" pitchFamily="18" charset="0"/>
              </a:rPr>
              <a:t>Retrofitting- panels can be replaced</a:t>
            </a:r>
          </a:p>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5</a:t>
            </a:fld>
            <a:endParaRPr lang="en-US" dirty="0"/>
          </a:p>
        </p:txBody>
      </p:sp>
    </p:spTree>
    <p:extLst>
      <p:ext uri="{BB962C8B-B14F-4D97-AF65-F5344CB8AC3E}">
        <p14:creationId xmlns:p14="http://schemas.microsoft.com/office/powerpoint/2010/main" val="267997832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77333" y="585789"/>
            <a:ext cx="10338330" cy="5672136"/>
          </a:xfrm>
        </p:spPr>
        <p:txBody>
          <a:bodyPr>
            <a:normAutofit fontScale="85000" lnSpcReduction="20000"/>
          </a:bodyPr>
          <a:lstStyle/>
          <a:p>
            <a:pPr algn="just"/>
            <a:r>
              <a:rPr lang="en-US" dirty="0" smtClean="0">
                <a:latin typeface="Times New Roman" panose="02020603050405020304" pitchFamily="18" charset="0"/>
                <a:cs typeface="Times New Roman" panose="02020603050405020304" pitchFamily="18" charset="0"/>
              </a:rPr>
              <a:t>Timler </a:t>
            </a:r>
            <a:r>
              <a:rPr lang="en-US" dirty="0">
                <a:latin typeface="Times New Roman" panose="02020603050405020304" pitchFamily="18" charset="0"/>
                <a:cs typeface="Times New Roman" panose="02020603050405020304" pitchFamily="18" charset="0"/>
              </a:rPr>
              <a:t>P.A.,Ventura C.E.,Prion H.,</a:t>
            </a:r>
            <a:r>
              <a:rPr lang="en-US" dirty="0" err="1">
                <a:latin typeface="Times New Roman" panose="02020603050405020304" pitchFamily="18" charset="0"/>
                <a:cs typeface="Times New Roman" panose="02020603050405020304" pitchFamily="18" charset="0"/>
              </a:rPr>
              <a:t>Anjam</a:t>
            </a:r>
            <a:r>
              <a:rPr lang="en-US" dirty="0">
                <a:latin typeface="Times New Roman" panose="02020603050405020304" pitchFamily="18" charset="0"/>
                <a:cs typeface="Times New Roman" panose="02020603050405020304" pitchFamily="18" charset="0"/>
              </a:rPr>
              <a:t> R. Experimental and </a:t>
            </a:r>
            <a:r>
              <a:rPr lang="en-US" dirty="0" smtClean="0">
                <a:latin typeface="Times New Roman" panose="02020603050405020304" pitchFamily="18" charset="0"/>
                <a:cs typeface="Times New Roman" panose="02020603050405020304" pitchFamily="18" charset="0"/>
              </a:rPr>
              <a:t>analytical studies </a:t>
            </a:r>
            <a:r>
              <a:rPr lang="en-US" dirty="0">
                <a:latin typeface="Times New Roman" panose="02020603050405020304" pitchFamily="18" charset="0"/>
                <a:cs typeface="Times New Roman" panose="02020603050405020304" pitchFamily="18" charset="0"/>
              </a:rPr>
              <a:t>of SPSW as applied to the design </a:t>
            </a:r>
            <a:r>
              <a:rPr lang="en-US" dirty="0" err="1">
                <a:latin typeface="Times New Roman" panose="02020603050405020304" pitchFamily="18" charset="0"/>
                <a:cs typeface="Times New Roman" panose="02020603050405020304" pitchFamily="18" charset="0"/>
              </a:rPr>
              <a:t>og</a:t>
            </a:r>
            <a:r>
              <a:rPr lang="en-US" dirty="0">
                <a:latin typeface="Times New Roman" panose="02020603050405020304" pitchFamily="18" charset="0"/>
                <a:cs typeface="Times New Roman" panose="02020603050405020304" pitchFamily="18" charset="0"/>
              </a:rPr>
              <a:t> tall </a:t>
            </a:r>
            <a:r>
              <a:rPr lang="en-US" dirty="0" err="1">
                <a:latin typeface="Times New Roman" panose="02020603050405020304" pitchFamily="18" charset="0"/>
                <a:cs typeface="Times New Roman" panose="02020603050405020304" pitchFamily="18" charset="0"/>
              </a:rPr>
              <a:t>building.The</a:t>
            </a:r>
            <a:r>
              <a:rPr lang="en-US" dirty="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structural design </a:t>
            </a:r>
            <a:r>
              <a:rPr lang="en-US" dirty="0">
                <a:latin typeface="Times New Roman" panose="02020603050405020304" pitchFamily="18" charset="0"/>
                <a:cs typeface="Times New Roman" panose="02020603050405020304" pitchFamily="18" charset="0"/>
              </a:rPr>
              <a:t>of tall building,1998 7(3) ,233-249</a:t>
            </a:r>
          </a:p>
          <a:p>
            <a:pPr algn="just"/>
            <a:r>
              <a:rPr lang="en-US" b="1" dirty="0" smtClean="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Rezai</a:t>
            </a:r>
            <a:r>
              <a:rPr lang="en-US" dirty="0">
                <a:latin typeface="Times New Roman" panose="02020603050405020304" pitchFamily="18" charset="0"/>
                <a:cs typeface="Times New Roman" panose="02020603050405020304" pitchFamily="18" charset="0"/>
              </a:rPr>
              <a:t>, M. (1999). “Seismic Behaviour of Steel Plate Shear Walls by </a:t>
            </a:r>
            <a:r>
              <a:rPr lang="en-US" dirty="0" smtClean="0">
                <a:latin typeface="Times New Roman" panose="02020603050405020304" pitchFamily="18" charset="0"/>
                <a:cs typeface="Times New Roman" panose="02020603050405020304" pitchFamily="18" charset="0"/>
              </a:rPr>
              <a:t>Shake Table </a:t>
            </a:r>
            <a:r>
              <a:rPr lang="en-US" dirty="0">
                <a:latin typeface="Times New Roman" panose="02020603050405020304" pitchFamily="18" charset="0"/>
                <a:cs typeface="Times New Roman" panose="02020603050405020304" pitchFamily="18" charset="0"/>
              </a:rPr>
              <a:t>Testing,” PhD </a:t>
            </a:r>
            <a:r>
              <a:rPr lang="en-US" dirty="0" smtClean="0">
                <a:latin typeface="Times New Roman" panose="02020603050405020304" pitchFamily="18" charset="0"/>
                <a:cs typeface="Times New Roman" panose="02020603050405020304" pitchFamily="18" charset="0"/>
              </a:rPr>
              <a:t>Dissertation, Department </a:t>
            </a:r>
            <a:r>
              <a:rPr lang="en-US" dirty="0">
                <a:latin typeface="Times New Roman" panose="02020603050405020304" pitchFamily="18" charset="0"/>
                <a:cs typeface="Times New Roman" panose="02020603050405020304" pitchFamily="18" charset="0"/>
              </a:rPr>
              <a:t>of Civil </a:t>
            </a:r>
            <a:r>
              <a:rPr lang="en-US" dirty="0" smtClean="0">
                <a:latin typeface="Times New Roman" panose="02020603050405020304" pitchFamily="18" charset="0"/>
                <a:cs typeface="Times New Roman" panose="02020603050405020304" pitchFamily="18" charset="0"/>
              </a:rPr>
              <a:t>Engineering, University </a:t>
            </a:r>
            <a:r>
              <a:rPr lang="en-US" dirty="0">
                <a:latin typeface="Times New Roman" panose="02020603050405020304" pitchFamily="18" charset="0"/>
                <a:cs typeface="Times New Roman" panose="02020603050405020304" pitchFamily="18" charset="0"/>
              </a:rPr>
              <a:t>of British Columbia, Vancouver, Canada.</a:t>
            </a:r>
          </a:p>
          <a:p>
            <a:pPr algn="just"/>
            <a:r>
              <a:rPr lang="en-US" dirty="0" err="1" smtClean="0">
                <a:latin typeface="Times New Roman" panose="02020603050405020304" pitchFamily="18" charset="0"/>
                <a:cs typeface="Times New Roman" panose="02020603050405020304" pitchFamily="18" charset="0"/>
              </a:rPr>
              <a:t>Abolhassan</a:t>
            </a:r>
            <a:r>
              <a:rPr lang="en-US" dirty="0" smtClean="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Astanah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Asl</a:t>
            </a:r>
            <a:r>
              <a:rPr lang="en-US" dirty="0">
                <a:latin typeface="Times New Roman" panose="02020603050405020304" pitchFamily="18" charset="0"/>
                <a:cs typeface="Times New Roman" panose="02020603050405020304" pitchFamily="18" charset="0"/>
              </a:rPr>
              <a:t>, “Seismic Behaviour and Design of steel </a:t>
            </a:r>
            <a:r>
              <a:rPr lang="en-US" dirty="0" err="1" smtClean="0">
                <a:latin typeface="Times New Roman" panose="02020603050405020304" pitchFamily="18" charset="0"/>
                <a:cs typeface="Times New Roman" panose="02020603050405020304" pitchFamily="18" charset="0"/>
              </a:rPr>
              <a:t>plateshear</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walls”, SEONC seminar, Nov- 2001, San Francisco, pg.no. 1 to 18.</a:t>
            </a:r>
          </a:p>
          <a:p>
            <a:pPr algn="just"/>
            <a:r>
              <a:rPr lang="en-US" b="1" dirty="0" smtClean="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Astaneh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Abolhassan</a:t>
            </a:r>
            <a:r>
              <a:rPr lang="en-US" dirty="0">
                <a:latin typeface="Times New Roman" panose="02020603050405020304" pitchFamily="18" charset="0"/>
                <a:cs typeface="Times New Roman" panose="02020603050405020304" pitchFamily="18" charset="0"/>
              </a:rPr>
              <a:t>. “Seismic Behavior and Design of Steel Plate </a:t>
            </a:r>
            <a:r>
              <a:rPr lang="en-US" dirty="0" err="1" smtClean="0">
                <a:latin typeface="Times New Roman" panose="02020603050405020304" pitchFamily="18" charset="0"/>
                <a:cs typeface="Times New Roman" panose="02020603050405020304" pitchFamily="18" charset="0"/>
              </a:rPr>
              <a:t>ShearWalls</a:t>
            </a:r>
            <a:r>
              <a:rPr lang="en-US" dirty="0">
                <a:latin typeface="Times New Roman" panose="02020603050405020304" pitchFamily="18" charset="0"/>
                <a:cs typeface="Times New Roman" panose="02020603050405020304" pitchFamily="18" charset="0"/>
              </a:rPr>
              <a:t>,” Structural Steel Educational Council Steel Tips. January 2001</a:t>
            </a:r>
          </a:p>
          <a:p>
            <a:pPr algn="just"/>
            <a:r>
              <a:rPr lang="en-US" dirty="0" smtClean="0">
                <a:latin typeface="Times New Roman" panose="02020603050405020304" pitchFamily="18" charset="0"/>
                <a:cs typeface="Times New Roman" panose="02020603050405020304" pitchFamily="18" charset="0"/>
              </a:rPr>
              <a:t>Kulak </a:t>
            </a:r>
            <a:r>
              <a:rPr lang="en-US" dirty="0">
                <a:latin typeface="Times New Roman" panose="02020603050405020304" pitchFamily="18" charset="0"/>
                <a:cs typeface="Times New Roman" panose="02020603050405020304" pitchFamily="18" charset="0"/>
              </a:rPr>
              <a:t>G.L.,</a:t>
            </a:r>
            <a:r>
              <a:rPr lang="en-US" dirty="0" err="1">
                <a:latin typeface="Times New Roman" panose="02020603050405020304" pitchFamily="18" charset="0"/>
                <a:cs typeface="Times New Roman" panose="02020603050405020304" pitchFamily="18" charset="0"/>
              </a:rPr>
              <a:t>Keneddy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D.J.L.,Driver</a:t>
            </a:r>
            <a:r>
              <a:rPr lang="en-US" dirty="0">
                <a:latin typeface="Times New Roman" panose="02020603050405020304" pitchFamily="18" charset="0"/>
                <a:cs typeface="Times New Roman" panose="02020603050405020304" pitchFamily="18" charset="0"/>
              </a:rPr>
              <a:t> R.G.,</a:t>
            </a:r>
            <a:r>
              <a:rPr lang="en-US" dirty="0" err="1">
                <a:latin typeface="Times New Roman" panose="02020603050405020304" pitchFamily="18" charset="0"/>
                <a:cs typeface="Times New Roman" panose="02020603050405020304" pitchFamily="18" charset="0"/>
              </a:rPr>
              <a:t>Medhekar</a:t>
            </a:r>
            <a:r>
              <a:rPr lang="en-US" dirty="0">
                <a:latin typeface="Times New Roman" panose="02020603050405020304" pitchFamily="18" charset="0"/>
                <a:cs typeface="Times New Roman" panose="02020603050405020304" pitchFamily="18" charset="0"/>
              </a:rPr>
              <a:t> M.S., steel plate </a:t>
            </a:r>
            <a:r>
              <a:rPr lang="en-US" dirty="0" err="1" smtClean="0">
                <a:latin typeface="Times New Roman" panose="02020603050405020304" pitchFamily="18" charset="0"/>
                <a:cs typeface="Times New Roman" panose="02020603050405020304" pitchFamily="18" charset="0"/>
              </a:rPr>
              <a:t>shearwalls</a:t>
            </a:r>
            <a:r>
              <a:rPr lang="en-US" dirty="0">
                <a:latin typeface="Times New Roman" panose="02020603050405020304" pitchFamily="18" charset="0"/>
                <a:cs typeface="Times New Roman" panose="02020603050405020304" pitchFamily="18" charset="0"/>
              </a:rPr>
              <a:t>: An </a:t>
            </a:r>
            <a:r>
              <a:rPr lang="en-US" dirty="0" err="1">
                <a:latin typeface="Times New Roman" panose="02020603050405020304" pitchFamily="18" charset="0"/>
                <a:cs typeface="Times New Roman" panose="02020603050405020304" pitchFamily="18" charset="0"/>
              </a:rPr>
              <a:t>Overview.AISC</a:t>
            </a:r>
            <a:r>
              <a:rPr lang="en-US" dirty="0">
                <a:latin typeface="Times New Roman" panose="02020603050405020304" pitchFamily="18" charset="0"/>
                <a:cs typeface="Times New Roman" panose="02020603050405020304" pitchFamily="18" charset="0"/>
              </a:rPr>
              <a:t> Engineering Journal,2001,First Quarter,38,50-62</a:t>
            </a:r>
          </a:p>
          <a:p>
            <a:pPr algn="just"/>
            <a:r>
              <a:rPr lang="en-US" dirty="0" smtClean="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Bruneau</a:t>
            </a:r>
            <a:r>
              <a:rPr lang="en-US" dirty="0">
                <a:latin typeface="Times New Roman" panose="02020603050405020304" pitchFamily="18" charset="0"/>
                <a:cs typeface="Times New Roman" panose="02020603050405020304" pitchFamily="18" charset="0"/>
              </a:rPr>
              <a:t> M, </a:t>
            </a:r>
            <a:r>
              <a:rPr lang="en-US" dirty="0" err="1">
                <a:latin typeface="Times New Roman" panose="02020603050405020304" pitchFamily="18" charset="0"/>
                <a:cs typeface="Times New Roman" panose="02020603050405020304" pitchFamily="18" charset="0"/>
              </a:rPr>
              <a:t>Bhagwagar</a:t>
            </a:r>
            <a:r>
              <a:rPr lang="en-US" dirty="0">
                <a:latin typeface="Times New Roman" panose="02020603050405020304" pitchFamily="18" charset="0"/>
                <a:cs typeface="Times New Roman" panose="02020603050405020304" pitchFamily="18" charset="0"/>
              </a:rPr>
              <a:t> T. Seismic retrofit of flexible steel frames </a:t>
            </a:r>
            <a:r>
              <a:rPr lang="en-US" dirty="0" err="1" smtClean="0">
                <a:latin typeface="Times New Roman" panose="02020603050405020304" pitchFamily="18" charset="0"/>
                <a:cs typeface="Times New Roman" panose="02020603050405020304" pitchFamily="18" charset="0"/>
              </a:rPr>
              <a:t>usingthin</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infill panels. Engineering Structures 2002;24(4):443_53.</a:t>
            </a:r>
          </a:p>
          <a:p>
            <a:pPr algn="just"/>
            <a:r>
              <a:rPr lang="en-US" b="1"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Behbahanifard, M. R., Grondin, G. Y., and Elwi, A. E. (2003</a:t>
            </a:r>
            <a:r>
              <a:rPr lang="en-US" dirty="0" smtClean="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Experimental and numerical investigation of steel plate shear wall.” </a:t>
            </a:r>
            <a:r>
              <a:rPr lang="en-US" dirty="0" err="1" smtClean="0">
                <a:latin typeface="Times New Roman" panose="02020603050405020304" pitchFamily="18" charset="0"/>
                <a:cs typeface="Times New Roman" panose="02020603050405020304" pitchFamily="18" charset="0"/>
              </a:rPr>
              <a:t>Struct.Eng</a:t>
            </a:r>
            <a:r>
              <a:rPr lang="en-US" dirty="0">
                <a:latin typeface="Times New Roman" panose="02020603050405020304" pitchFamily="18" charset="0"/>
                <a:cs typeface="Times New Roman" panose="02020603050405020304" pitchFamily="18" charset="0"/>
              </a:rPr>
              <a:t>. Rep. 254, Dept. of Civil Engineering, Univ. of Alberta, </a:t>
            </a:r>
            <a:r>
              <a:rPr lang="en-US" dirty="0" err="1" smtClean="0">
                <a:latin typeface="Times New Roman" panose="02020603050405020304" pitchFamily="18" charset="0"/>
                <a:cs typeface="Times New Roman" panose="02020603050405020304" pitchFamily="18" charset="0"/>
              </a:rPr>
              <a:t>Edmonton,Alberta</a:t>
            </a:r>
            <a:r>
              <a:rPr lang="en-US" dirty="0">
                <a:latin typeface="Times New Roman" panose="02020603050405020304" pitchFamily="18" charset="0"/>
                <a:cs typeface="Times New Roman" panose="02020603050405020304" pitchFamily="18" charset="0"/>
              </a:rPr>
              <a:t>, Canada</a:t>
            </a:r>
          </a:p>
          <a:p>
            <a:pPr algn="just"/>
            <a:r>
              <a:rPr lang="en-US" b="1"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Berman, J.W., and </a:t>
            </a:r>
            <a:r>
              <a:rPr lang="en-US" dirty="0" err="1">
                <a:latin typeface="Times New Roman" panose="02020603050405020304" pitchFamily="18" charset="0"/>
                <a:cs typeface="Times New Roman" panose="02020603050405020304" pitchFamily="18" charset="0"/>
              </a:rPr>
              <a:t>Bruneau</a:t>
            </a:r>
            <a:r>
              <a:rPr lang="en-US" dirty="0">
                <a:latin typeface="Times New Roman" panose="02020603050405020304" pitchFamily="18" charset="0"/>
                <a:cs typeface="Times New Roman" panose="02020603050405020304" pitchFamily="18" charset="0"/>
              </a:rPr>
              <a:t>, M. (2005), “Experimental Investigation </a:t>
            </a:r>
            <a:r>
              <a:rPr lang="en-US" dirty="0" err="1" smtClean="0">
                <a:latin typeface="Times New Roman" panose="02020603050405020304" pitchFamily="18" charset="0"/>
                <a:cs typeface="Times New Roman" panose="02020603050405020304" pitchFamily="18" charset="0"/>
              </a:rPr>
              <a:t>ofLight-GaugeSteel</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Plate Shear Walls”, Journal of Structural Engineering, ASCE, Vol. </a:t>
            </a:r>
            <a:r>
              <a:rPr lang="en-US" dirty="0" smtClean="0">
                <a:latin typeface="Times New Roman" panose="02020603050405020304" pitchFamily="18" charset="0"/>
                <a:cs typeface="Times New Roman" panose="02020603050405020304" pitchFamily="18" charset="0"/>
              </a:rPr>
              <a:t>124,No</a:t>
            </a:r>
            <a:r>
              <a:rPr lang="en-US" dirty="0">
                <a:latin typeface="Times New Roman" panose="02020603050405020304" pitchFamily="18" charset="0"/>
                <a:cs typeface="Times New Roman" panose="02020603050405020304" pitchFamily="18" charset="0"/>
              </a:rPr>
              <a:t>. 2, Feb. 1998, pp. 121-130.</a:t>
            </a:r>
          </a:p>
          <a:p>
            <a:endParaRPr lang="en-US" dirty="0"/>
          </a:p>
        </p:txBody>
      </p:sp>
      <p:sp>
        <p:nvSpPr>
          <p:cNvPr id="2" name="Slide Number Placeholder 1"/>
          <p:cNvSpPr>
            <a:spLocks noGrp="1"/>
          </p:cNvSpPr>
          <p:nvPr>
            <p:ph type="sldNum" sz="quarter" idx="12"/>
          </p:nvPr>
        </p:nvSpPr>
        <p:spPr/>
        <p:txBody>
          <a:bodyPr/>
          <a:lstStyle/>
          <a:p>
            <a:fld id="{D57F1E4F-1CFF-5643-939E-217C01CDF565}" type="slidenum">
              <a:rPr lang="en-US" smtClean="0"/>
              <a:pPr/>
              <a:t>50</a:t>
            </a:fld>
            <a:endParaRPr lang="en-US" dirty="0"/>
          </a:p>
        </p:txBody>
      </p:sp>
    </p:spTree>
    <p:extLst>
      <p:ext uri="{BB962C8B-B14F-4D97-AF65-F5344CB8AC3E}">
        <p14:creationId xmlns:p14="http://schemas.microsoft.com/office/powerpoint/2010/main" val="420719847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92924" y="3039035"/>
            <a:ext cx="8911687" cy="1721224"/>
          </a:xfrm>
        </p:spPr>
        <p:txBody>
          <a:bodyPr>
            <a:noAutofit/>
          </a:bodyPr>
          <a:lstStyle/>
          <a:p>
            <a:r>
              <a:rPr lang="en-US" sz="6600" dirty="0" smtClean="0">
                <a:latin typeface="Times New Roman" panose="02020603050405020304" pitchFamily="18" charset="0"/>
                <a:cs typeface="Times New Roman" panose="02020603050405020304" pitchFamily="18" charset="0"/>
              </a:rPr>
              <a:t>                                                                 											Thank you</a:t>
            </a:r>
            <a:endParaRPr lang="en-US" sz="6600" dirty="0">
              <a:latin typeface="Times New Roman" panose="02020603050405020304" pitchFamily="18" charset="0"/>
              <a:cs typeface="Times New Roman" panose="02020603050405020304" pitchFamily="18" charset="0"/>
            </a:endParaRPr>
          </a:p>
        </p:txBody>
      </p:sp>
      <p:sp>
        <p:nvSpPr>
          <p:cNvPr id="3" name="Slide Number Placeholder 2"/>
          <p:cNvSpPr>
            <a:spLocks noGrp="1"/>
          </p:cNvSpPr>
          <p:nvPr>
            <p:ph type="sldNum" sz="quarter" idx="12"/>
          </p:nvPr>
        </p:nvSpPr>
        <p:spPr/>
        <p:txBody>
          <a:bodyPr/>
          <a:lstStyle/>
          <a:p>
            <a:fld id="{D57F1E4F-1CFF-5643-939E-217C01CDF565}" type="slidenum">
              <a:rPr lang="en-US" smtClean="0"/>
              <a:pPr/>
              <a:t>51</a:t>
            </a:fld>
            <a:endParaRPr lang="en-US" dirty="0"/>
          </a:p>
        </p:txBody>
      </p:sp>
    </p:spTree>
    <p:extLst>
      <p:ext uri="{BB962C8B-B14F-4D97-AF65-F5344CB8AC3E}">
        <p14:creationId xmlns:p14="http://schemas.microsoft.com/office/powerpoint/2010/main" val="5946160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754857" y="580875"/>
            <a:ext cx="10682286" cy="1715247"/>
          </a:xfrm>
        </p:spPr>
        <p:txBody>
          <a:bodyPr>
            <a:noAutofit/>
          </a:bodyPr>
          <a:lstStyle/>
          <a:p>
            <a:pPr algn="just"/>
            <a:r>
              <a:rPr lang="en-US" sz="2400" dirty="0" smtClean="0">
                <a:solidFill>
                  <a:srgbClr val="000000"/>
                </a:solidFill>
                <a:latin typeface="Times New Roman" panose="02020603050405020304" pitchFamily="18" charset="0"/>
              </a:rPr>
              <a:t>When a plate is subjected to a lateral load the </a:t>
            </a:r>
            <a:r>
              <a:rPr lang="en-US" sz="2400" dirty="0">
                <a:solidFill>
                  <a:srgbClr val="000000"/>
                </a:solidFill>
                <a:latin typeface="Times New Roman" panose="02020603050405020304" pitchFamily="18" charset="0"/>
              </a:rPr>
              <a:t>diagonal which gets loaded in compression, buckles and cannot support additional load on the other hand, the diagonal in tension continues to take more load and the plate becomes like a triangular truss with only tension diagonals, which is known as tension field action. </a:t>
            </a:r>
            <a:endParaRPr lang="en-US" sz="2400" dirty="0"/>
          </a:p>
        </p:txBody>
      </p:sp>
      <p:pic>
        <p:nvPicPr>
          <p:cNvPr id="4" name="Content Placeholder 3"/>
          <p:cNvPicPr>
            <a:picLocks noGrp="1" noChangeAspect="1"/>
          </p:cNvPicPr>
          <p:nvPr>
            <p:ph idx="1"/>
          </p:nvPr>
        </p:nvPicPr>
        <p:blipFill>
          <a:blip r:embed="rId2"/>
          <a:stretch>
            <a:fillRect/>
          </a:stretch>
        </p:blipFill>
        <p:spPr>
          <a:xfrm>
            <a:off x="3415414" y="2473623"/>
            <a:ext cx="5361172" cy="3317875"/>
          </a:xfrm>
          <a:prstGeom prst="rect">
            <a:avLst/>
          </a:prstGeom>
        </p:spPr>
      </p:pic>
      <p:sp>
        <p:nvSpPr>
          <p:cNvPr id="2" name="Slide Number Placeholder 1"/>
          <p:cNvSpPr>
            <a:spLocks noGrp="1"/>
          </p:cNvSpPr>
          <p:nvPr>
            <p:ph type="sldNum" sz="quarter" idx="12"/>
          </p:nvPr>
        </p:nvSpPr>
        <p:spPr/>
        <p:txBody>
          <a:bodyPr/>
          <a:lstStyle/>
          <a:p>
            <a:fld id="{D57F1E4F-1CFF-5643-939E-217C01CDF565}" type="slidenum">
              <a:rPr lang="en-US" smtClean="0"/>
              <a:pPr/>
              <a:t>6</a:t>
            </a:fld>
            <a:endParaRPr lang="en-US" dirty="0"/>
          </a:p>
        </p:txBody>
      </p:sp>
      <p:sp>
        <p:nvSpPr>
          <p:cNvPr id="3" name="TextBox 2"/>
          <p:cNvSpPr txBox="1"/>
          <p:nvPr/>
        </p:nvSpPr>
        <p:spPr>
          <a:xfrm>
            <a:off x="4080456" y="5738166"/>
            <a:ext cx="4031088" cy="461665"/>
          </a:xfrm>
          <a:prstGeom prst="rect">
            <a:avLst/>
          </a:prstGeom>
          <a:noFill/>
        </p:spPr>
        <p:txBody>
          <a:bodyPr wrap="square" rtlCol="0">
            <a:spAutoFit/>
          </a:bodyPr>
          <a:lstStyle/>
          <a:p>
            <a:r>
              <a:rPr lang="en-IN" sz="2400" b="1" dirty="0" smtClean="0"/>
              <a:t>TENSION FIELD ACTION</a:t>
            </a:r>
            <a:endParaRPr lang="en-IN" sz="2400" b="1" dirty="0"/>
          </a:p>
        </p:txBody>
      </p:sp>
    </p:spTree>
    <p:extLst>
      <p:ext uri="{BB962C8B-B14F-4D97-AF65-F5344CB8AC3E}">
        <p14:creationId xmlns:p14="http://schemas.microsoft.com/office/powerpoint/2010/main" val="63082256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1257" y="484095"/>
            <a:ext cx="8384894" cy="1420906"/>
          </a:xfrm>
        </p:spPr>
        <p:txBody>
          <a:bodyPr>
            <a:normAutofit/>
          </a:bodyPr>
          <a:lstStyle/>
          <a:p>
            <a:r>
              <a:rPr lang="en-US" sz="4400" dirty="0" smtClean="0">
                <a:latin typeface="Times New Roman" panose="02020603050405020304" pitchFamily="18" charset="0"/>
                <a:cs typeface="Times New Roman" panose="02020603050405020304" pitchFamily="18" charset="0"/>
              </a:rPr>
              <a:t> SCOPE</a:t>
            </a:r>
            <a:endParaRPr lang="en-US" sz="44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323171" y="2420156"/>
            <a:ext cx="9381066" cy="4136362"/>
          </a:xfrm>
        </p:spPr>
        <p:txBody>
          <a:bodyPr>
            <a:normAutofit lnSpcReduction="10000"/>
          </a:bodyPr>
          <a:lstStyle/>
          <a:p>
            <a:pPr>
              <a:lnSpc>
                <a:spcPct val="150000"/>
              </a:lnSpc>
            </a:pPr>
            <a:r>
              <a:rPr lang="en-US" sz="2400" dirty="0" smtClean="0">
                <a:latin typeface="Times New Roman" panose="02020603050405020304" pitchFamily="18" charset="0"/>
                <a:cs typeface="Times New Roman" panose="02020603050405020304" pitchFamily="18" charset="0"/>
              </a:rPr>
              <a:t>In existing spsw the infill plates impose high demand on boundary frame incurring additional cost for strengthening work to avoid the premature failure of boundary frame.</a:t>
            </a:r>
            <a:endParaRPr lang="en-US" sz="2400" dirty="0">
              <a:latin typeface="Times New Roman" panose="02020603050405020304" pitchFamily="18" charset="0"/>
              <a:cs typeface="Times New Roman" panose="02020603050405020304" pitchFamily="18" charset="0"/>
            </a:endParaRPr>
          </a:p>
          <a:p>
            <a:pPr>
              <a:lnSpc>
                <a:spcPct val="150000"/>
              </a:lnSpc>
            </a:pPr>
            <a:r>
              <a:rPr lang="en-US" sz="2400" dirty="0" smtClean="0">
                <a:latin typeface="Times New Roman" panose="02020603050405020304" pitchFamily="18" charset="0"/>
                <a:cs typeface="Times New Roman" panose="02020603050405020304" pitchFamily="18" charset="0"/>
              </a:rPr>
              <a:t>We can address this difficulty by limiting the formation of tension field with in the plate so as to decrease the demand on boundary element.</a:t>
            </a:r>
          </a:p>
          <a:p>
            <a:pPr>
              <a:lnSpc>
                <a:spcPct val="150000"/>
              </a:lnSpc>
            </a:pPr>
            <a:r>
              <a:rPr lang="en-US" dirty="0" smtClean="0">
                <a:latin typeface="Times New Roman" panose="02020603050405020304" pitchFamily="18" charset="0"/>
                <a:cs typeface="Times New Roman" panose="02020603050405020304" pitchFamily="18" charset="0"/>
              </a:rPr>
              <a:t>This project focuses on the </a:t>
            </a:r>
            <a:r>
              <a:rPr lang="en-US" dirty="0" err="1" smtClean="0">
                <a:latin typeface="Times New Roman" panose="02020603050405020304" pitchFamily="18" charset="0"/>
                <a:cs typeface="Times New Roman" panose="02020603050405020304" pitchFamily="18" charset="0"/>
              </a:rPr>
              <a:t>behaviour</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of </a:t>
            </a:r>
            <a:r>
              <a:rPr lang="en-US" dirty="0" err="1">
                <a:latin typeface="Times New Roman" panose="02020603050405020304" pitchFamily="18" charset="0"/>
                <a:cs typeface="Times New Roman" panose="02020603050405020304" pitchFamily="18" charset="0"/>
              </a:rPr>
              <a:t>spsw</a:t>
            </a:r>
            <a:r>
              <a:rPr lang="en-US" dirty="0">
                <a:latin typeface="Times New Roman" panose="02020603050405020304" pitchFamily="18" charset="0"/>
                <a:cs typeface="Times New Roman" panose="02020603050405020304" pitchFamily="18" charset="0"/>
              </a:rPr>
              <a:t> with perforations </a:t>
            </a:r>
            <a:r>
              <a:rPr lang="en-US" dirty="0" smtClean="0">
                <a:latin typeface="Times New Roman" panose="02020603050405020304" pitchFamily="18" charset="0"/>
                <a:cs typeface="Times New Roman" panose="02020603050405020304" pitchFamily="18" charset="0"/>
              </a:rPr>
              <a:t>as an alternative to reduce the demand on boundary elements of SPSWs.</a:t>
            </a:r>
            <a:endParaRPr lang="en-US" dirty="0">
              <a:latin typeface="Times New Roman" panose="02020603050405020304" pitchFamily="18" charset="0"/>
              <a:cs typeface="Times New Roman" panose="02020603050405020304" pitchFamily="18" charset="0"/>
            </a:endParaRPr>
          </a:p>
          <a:p>
            <a:pPr>
              <a:lnSpc>
                <a:spcPct val="150000"/>
              </a:lnSpc>
            </a:pPr>
            <a:endParaRPr lang="en-US" sz="2400" dirty="0" smtClean="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D57F1E4F-1CFF-5643-939E-217C01CDF565}" type="slidenum">
              <a:rPr lang="en-US" smtClean="0"/>
              <a:pPr/>
              <a:t>7</a:t>
            </a:fld>
            <a:endParaRPr lang="en-US" dirty="0"/>
          </a:p>
        </p:txBody>
      </p:sp>
    </p:spTree>
    <p:extLst>
      <p:ext uri="{BB962C8B-B14F-4D97-AF65-F5344CB8AC3E}">
        <p14:creationId xmlns:p14="http://schemas.microsoft.com/office/powerpoint/2010/main" val="357377795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smtClean="0">
                <a:latin typeface="Times New Roman" panose="02020603050405020304" pitchFamily="18" charset="0"/>
                <a:cs typeface="Times New Roman" panose="02020603050405020304" pitchFamily="18" charset="0"/>
              </a:rPr>
              <a:t>OBJECTIVE</a:t>
            </a:r>
            <a:endParaRPr lang="en-US" sz="44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algn="just"/>
            <a:r>
              <a:rPr lang="en-US" sz="2400" dirty="0" smtClean="0">
                <a:latin typeface="Times New Roman" panose="02020603050405020304" pitchFamily="18" charset="0"/>
                <a:cs typeface="Times New Roman" panose="02020603050405020304" pitchFamily="18" charset="0"/>
              </a:rPr>
              <a:t>Finite element analysis of steel plate shear wall with perforations to reduce the lateral sway due to earthquake forces.</a:t>
            </a:r>
            <a:endParaRPr lang="en-US" sz="2400"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D57F1E4F-1CFF-5643-939E-217C01CDF565}" type="slidenum">
              <a:rPr lang="en-US" smtClean="0"/>
              <a:pPr/>
              <a:t>8</a:t>
            </a:fld>
            <a:endParaRPr lang="en-US" dirty="0"/>
          </a:p>
        </p:txBody>
      </p:sp>
    </p:spTree>
    <p:extLst>
      <p:ext uri="{BB962C8B-B14F-4D97-AF65-F5344CB8AC3E}">
        <p14:creationId xmlns:p14="http://schemas.microsoft.com/office/powerpoint/2010/main" val="16592534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latin typeface="Times New Roman" panose="02020603050405020304" pitchFamily="18" charset="0"/>
                <a:cs typeface="Times New Roman" panose="02020603050405020304" pitchFamily="18" charset="0"/>
              </a:rPr>
              <a:t>METHODOLOGY</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fontScale="85000" lnSpcReduction="20000"/>
          </a:bodyPr>
          <a:lstStyle/>
          <a:p>
            <a:pPr>
              <a:lnSpc>
                <a:spcPct val="150000"/>
              </a:lnSpc>
            </a:pPr>
            <a:r>
              <a:rPr lang="en-US" sz="2400" dirty="0">
                <a:latin typeface="Times New Roman" pitchFamily="18" charset="0"/>
                <a:cs typeface="Times New Roman" pitchFamily="18" charset="0"/>
              </a:rPr>
              <a:t>Literature survey </a:t>
            </a:r>
          </a:p>
          <a:p>
            <a:pPr lvl="0">
              <a:lnSpc>
                <a:spcPct val="150000"/>
              </a:lnSpc>
            </a:pPr>
            <a:r>
              <a:rPr lang="en-US" sz="2400" dirty="0">
                <a:latin typeface="Times New Roman" pitchFamily="18" charset="0"/>
                <a:cs typeface="Times New Roman" pitchFamily="18" charset="0"/>
              </a:rPr>
              <a:t>Modeling of </a:t>
            </a:r>
            <a:r>
              <a:rPr lang="en-US" sz="2400" dirty="0" smtClean="0">
                <a:latin typeface="Times New Roman" pitchFamily="18" charset="0"/>
                <a:cs typeface="Times New Roman" pitchFamily="18" charset="0"/>
              </a:rPr>
              <a:t> </a:t>
            </a:r>
            <a:r>
              <a:rPr lang="en-US" sz="2400" dirty="0">
                <a:latin typeface="Times New Roman" pitchFamily="18" charset="0"/>
                <a:cs typeface="Times New Roman" pitchFamily="18" charset="0"/>
              </a:rPr>
              <a:t>SPSWs -ANSYS WORKBENCH</a:t>
            </a:r>
          </a:p>
          <a:p>
            <a:pPr lvl="0">
              <a:lnSpc>
                <a:spcPct val="150000"/>
              </a:lnSpc>
            </a:pPr>
            <a:r>
              <a:rPr lang="en-US" sz="2400" dirty="0">
                <a:latin typeface="Times New Roman" pitchFamily="18" charset="0"/>
                <a:cs typeface="Times New Roman" pitchFamily="18" charset="0"/>
              </a:rPr>
              <a:t>Validating the </a:t>
            </a:r>
            <a:r>
              <a:rPr lang="en-US" sz="2400" dirty="0" smtClean="0">
                <a:latin typeface="Times New Roman" pitchFamily="18" charset="0"/>
                <a:cs typeface="Times New Roman" pitchFamily="18" charset="0"/>
              </a:rPr>
              <a:t>model</a:t>
            </a:r>
            <a:endParaRPr lang="en-US" sz="2400" dirty="0">
              <a:latin typeface="Times New Roman" pitchFamily="18" charset="0"/>
              <a:cs typeface="Times New Roman" pitchFamily="18" charset="0"/>
            </a:endParaRPr>
          </a:p>
          <a:p>
            <a:pPr lvl="0">
              <a:lnSpc>
                <a:spcPct val="150000"/>
              </a:lnSpc>
            </a:pPr>
            <a:r>
              <a:rPr lang="en-US" dirty="0" smtClean="0">
                <a:latin typeface="Times New Roman" pitchFamily="18" charset="0"/>
                <a:cs typeface="Times New Roman" pitchFamily="18" charset="0"/>
              </a:rPr>
              <a:t>Finite element analysis of perforated steel plate shear wall</a:t>
            </a:r>
          </a:p>
          <a:p>
            <a:pPr lvl="0">
              <a:lnSpc>
                <a:spcPct val="150000"/>
              </a:lnSpc>
            </a:pPr>
            <a:r>
              <a:rPr lang="en-US" sz="2400" dirty="0" smtClean="0">
                <a:latin typeface="Times New Roman" pitchFamily="18" charset="0"/>
                <a:cs typeface="Times New Roman" pitchFamily="18" charset="0"/>
              </a:rPr>
              <a:t>Parametric study</a:t>
            </a:r>
          </a:p>
          <a:p>
            <a:pPr lvl="0">
              <a:lnSpc>
                <a:spcPct val="150000"/>
              </a:lnSpc>
            </a:pPr>
            <a:r>
              <a:rPr lang="en-US" dirty="0" smtClean="0">
                <a:latin typeface="Times New Roman" pitchFamily="18" charset="0"/>
                <a:cs typeface="Times New Roman" pitchFamily="18" charset="0"/>
              </a:rPr>
              <a:t>Results and discussions</a:t>
            </a:r>
            <a:endParaRPr lang="en-US" sz="2400" dirty="0">
              <a:latin typeface="Times New Roman" pitchFamily="18" charset="0"/>
              <a:cs typeface="Times New Roman" pitchFamily="18" charset="0"/>
            </a:endParaRPr>
          </a:p>
          <a:p>
            <a:pPr marL="0" lvl="0" indent="0">
              <a:lnSpc>
                <a:spcPct val="150000"/>
              </a:lnSpc>
              <a:buNone/>
            </a:pPr>
            <a:endParaRPr lang="en-US" dirty="0">
              <a:latin typeface="Times New Roman" pitchFamily="18" charset="0"/>
              <a:cs typeface="Times New Roman" pitchFamily="18" charset="0"/>
            </a:endParaRPr>
          </a:p>
        </p:txBody>
      </p:sp>
      <p:sp>
        <p:nvSpPr>
          <p:cNvPr id="4" name="Slide Number Placeholder 3"/>
          <p:cNvSpPr>
            <a:spLocks noGrp="1"/>
          </p:cNvSpPr>
          <p:nvPr>
            <p:ph type="sldNum" sz="quarter" idx="12"/>
          </p:nvPr>
        </p:nvSpPr>
        <p:spPr/>
        <p:txBody>
          <a:bodyPr/>
          <a:lstStyle/>
          <a:p>
            <a:fld id="{D57F1E4F-1CFF-5643-939E-217C01CDF565}" type="slidenum">
              <a:rPr lang="en-US" smtClean="0"/>
              <a:pPr/>
              <a:t>9</a:t>
            </a:fld>
            <a:endParaRPr lang="en-US" dirty="0"/>
          </a:p>
        </p:txBody>
      </p:sp>
    </p:spTree>
    <p:extLst>
      <p:ext uri="{BB962C8B-B14F-4D97-AF65-F5344CB8AC3E}">
        <p14:creationId xmlns:p14="http://schemas.microsoft.com/office/powerpoint/2010/main" val="3781561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Organic</Template>
  <TotalTime>7170</TotalTime>
  <Words>2933</Words>
  <Application>Microsoft Office PowerPoint</Application>
  <PresentationFormat>Widescreen</PresentationFormat>
  <Paragraphs>400</Paragraphs>
  <Slides>51</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Arial</vt:lpstr>
      <vt:lpstr>Calibri</vt:lpstr>
      <vt:lpstr>Garamond</vt:lpstr>
      <vt:lpstr>Times New Roman</vt:lpstr>
      <vt:lpstr>Organic</vt:lpstr>
      <vt:lpstr>FINITE ELEMENT ANALYSIS  OF STEEL PLATE  SHEAR WALL</vt:lpstr>
      <vt:lpstr>    INTRODUCTION</vt:lpstr>
      <vt:lpstr>PowerPoint Presentation</vt:lpstr>
      <vt:lpstr>PowerPoint Presentation</vt:lpstr>
      <vt:lpstr>ADVANTAGES</vt:lpstr>
      <vt:lpstr>When a plate is subjected to a lateral load the diagonal which gets loaded in compression, buckles and cannot support additional load on the other hand, the diagonal in tension continues to take more load and the plate becomes like a triangular truss with only tension diagonals, which is known as tension field action. </vt:lpstr>
      <vt:lpstr> SCOPE</vt:lpstr>
      <vt:lpstr>OBJECTIVE</vt:lpstr>
      <vt:lpstr>METHODOLOGY</vt:lpstr>
      <vt:lpstr>         LITERATURE REVIEW</vt:lpstr>
      <vt:lpstr>PowerPoint Presentation</vt:lpstr>
      <vt:lpstr>PowerPoint Presentation</vt:lpstr>
      <vt:lpstr>PowerPoint Presentation</vt:lpstr>
      <vt:lpstr>PowerPoint Presentation</vt:lpstr>
      <vt:lpstr>PowerPoint Presentation</vt:lpstr>
      <vt:lpstr>PowerPoint Presentation</vt:lpstr>
      <vt:lpstr>Findings from literature review</vt:lpstr>
      <vt:lpstr> VALIDATION                  </vt:lpstr>
      <vt:lpstr>MATERIALS USED</vt:lpstr>
      <vt:lpstr> ELEMENTS USED </vt:lpstr>
      <vt:lpstr>     CONTACT ELEMENTS</vt:lpstr>
      <vt:lpstr>MODEL OF STEEL PLATE SHEAR WALL</vt:lpstr>
      <vt:lpstr>BOUNDARY CONDITIONS</vt:lpstr>
      <vt:lpstr>PowerPoint Presentation</vt:lpstr>
      <vt:lpstr>FINITE ELEMENT ANALYSIS OF SPSW WITH PERFORATIONS</vt:lpstr>
      <vt:lpstr>Dimensions and Properties</vt:lpstr>
      <vt:lpstr>Parameters considered for study </vt:lpstr>
      <vt:lpstr>Alignment of perforations</vt:lpstr>
      <vt:lpstr>Aspect ratios</vt:lpstr>
      <vt:lpstr>Effect of thickness of plate - Plate with no hole</vt:lpstr>
      <vt:lpstr>Equivalent stress distribution in Conventional steel plate shear wall</vt:lpstr>
      <vt:lpstr>Models of steel plate shear walls with different perforations</vt:lpstr>
      <vt:lpstr>Effect of thickness of plate and diameter of hole- Plate with one hole</vt:lpstr>
      <vt:lpstr>LOAD DEFORMATION CURVES OF SPSW WITH TWO AND FOUR HOLES</vt:lpstr>
      <vt:lpstr>Discussions</vt:lpstr>
      <vt:lpstr>Influence of aspect ratio and hole orientations</vt:lpstr>
      <vt:lpstr>For aspect ratio 1:1</vt:lpstr>
      <vt:lpstr>For aspect ratio 1:1</vt:lpstr>
      <vt:lpstr>Load deformation curves of SPSW without hole and with one hole</vt:lpstr>
      <vt:lpstr>Load deformation curves of SPSW with two and four perforations</vt:lpstr>
      <vt:lpstr>For aspect ratio 1.5:1</vt:lpstr>
      <vt:lpstr>For aspect ratio 1.5:1</vt:lpstr>
      <vt:lpstr>Load deformation curves of SPSW without perforations and with one hole</vt:lpstr>
      <vt:lpstr>Load deformation curves of SPSW with two and four perforations</vt:lpstr>
      <vt:lpstr>For aspect ratio 1:1.5</vt:lpstr>
      <vt:lpstr>For aspect ratio 1:1.5</vt:lpstr>
      <vt:lpstr> CONCLUSIONS</vt:lpstr>
      <vt:lpstr>                  LIST OF PUBLICATIONS</vt:lpstr>
      <vt:lpstr>                      REFERENCES</vt:lpstr>
      <vt:lpstr>PowerPoint Presentation</vt:lpstr>
      <vt:lpstr>                                                                            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Finite element analysis of steel plate shear wall</dc:title>
  <dc:creator>anjumanu</dc:creator>
  <cp:lastModifiedBy>admin</cp:lastModifiedBy>
  <cp:revision>274</cp:revision>
  <dcterms:created xsi:type="dcterms:W3CDTF">2017-09-16T15:19:18Z</dcterms:created>
  <dcterms:modified xsi:type="dcterms:W3CDTF">2018-08-28T14:08:15Z</dcterms:modified>
</cp:coreProperties>
</file>

<file path=docProps/thumbnail.jpeg>
</file>